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9"/>
  </p:notesMasterIdLst>
  <p:sldIdLst>
    <p:sldId id="268" r:id="rId2"/>
    <p:sldId id="272" r:id="rId3"/>
    <p:sldId id="650" r:id="rId4"/>
    <p:sldId id="811" r:id="rId5"/>
    <p:sldId id="798" r:id="rId6"/>
    <p:sldId id="788" r:id="rId7"/>
    <p:sldId id="805" r:id="rId8"/>
    <p:sldId id="799" r:id="rId9"/>
    <p:sldId id="801" r:id="rId10"/>
    <p:sldId id="804" r:id="rId11"/>
    <p:sldId id="787" r:id="rId12"/>
    <p:sldId id="765" r:id="rId13"/>
    <p:sldId id="794" r:id="rId14"/>
    <p:sldId id="786" r:id="rId15"/>
    <p:sldId id="800" r:id="rId16"/>
    <p:sldId id="775" r:id="rId17"/>
    <p:sldId id="781" r:id="rId18"/>
    <p:sldId id="808" r:id="rId19"/>
    <p:sldId id="782" r:id="rId20"/>
    <p:sldId id="807" r:id="rId21"/>
    <p:sldId id="806" r:id="rId22"/>
    <p:sldId id="820" r:id="rId23"/>
    <p:sldId id="819" r:id="rId24"/>
    <p:sldId id="826" r:id="rId25"/>
    <p:sldId id="823" r:id="rId26"/>
    <p:sldId id="813" r:id="rId27"/>
    <p:sldId id="824" r:id="rId28"/>
    <p:sldId id="825" r:id="rId29"/>
    <p:sldId id="816" r:id="rId30"/>
    <p:sldId id="829" r:id="rId31"/>
    <p:sldId id="809" r:id="rId32"/>
    <p:sldId id="803" r:id="rId33"/>
    <p:sldId id="830" r:id="rId34"/>
    <p:sldId id="817" r:id="rId35"/>
    <p:sldId id="810" r:id="rId36"/>
    <p:sldId id="507" r:id="rId37"/>
    <p:sldId id="271" r:id="rId38"/>
  </p:sldIdLst>
  <p:sldSz cx="9144000" cy="5143500" type="screen16x9"/>
  <p:notesSz cx="6858000" cy="9144000"/>
  <p:custDataLst>
    <p:tags r:id="rId4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NGZHUNING" initials="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5050"/>
    <a:srgbClr val="8DB3E2"/>
    <a:srgbClr val="FBD4B4"/>
    <a:srgbClr val="FF3300"/>
    <a:srgbClr val="FF6600"/>
    <a:srgbClr val="7FD7F7"/>
    <a:srgbClr val="FFDF7F"/>
    <a:srgbClr val="159BFF"/>
    <a:srgbClr val="B4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89" autoAdjust="0"/>
    <p:restoredTop sz="86608" autoAdjust="0"/>
  </p:normalViewPr>
  <p:slideViewPr>
    <p:cSldViewPr snapToGrid="0">
      <p:cViewPr varScale="1">
        <p:scale>
          <a:sx n="149" d="100"/>
          <a:sy n="149" d="100"/>
        </p:scale>
        <p:origin x="648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60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C5A9D-A8F4-49A0-AA9A-D189446553F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209C8E-8E09-4484-868C-9F3CEC42F2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09C8E-8E09-4484-868C-9F3CEC42F2F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686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09C8E-8E09-4484-868C-9F3CEC42F2F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158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94774-0824-4F4F-BB73-1B96461CD59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940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94774-0824-4F4F-BB73-1B96461CD59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0727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09C8E-8E09-4484-868C-9F3CEC42F2F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93550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加速度传感器检测角度时，在运动状态下存在缺陷（运动幅度大），不受时间影响。</a:t>
            </a:r>
            <a:endParaRPr lang="en-US" altLang="zh-CN" sz="12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陀螺仪传感器检测角度时，在静态状态下存在缺陷（积分误差、自身误差），且受时间影响。</a:t>
            </a:r>
            <a:endParaRPr lang="en-US" altLang="zh-CN" sz="12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dirty="0"/>
              <a:t>理论重力加速度和实际重力加速度必然存在误差，这个误差很大程序是由于陀螺仪数据产生的角速度误差引起的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09C8E-8E09-4484-868C-9F3CEC42F2F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379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54D0E-B397-44A9-9DEC-6D5F0C511797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gif"/><Relationship Id="rId5" Type="http://schemas.openxmlformats.org/officeDocument/2006/relationships/image" Target="../media/image17.gif"/><Relationship Id="rId4" Type="http://schemas.openxmlformats.org/officeDocument/2006/relationships/image" Target="../media/image16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/>
          <p:cNvSpPr>
            <a:spLocks noChangeArrowheads="1"/>
          </p:cNvSpPr>
          <p:nvPr/>
        </p:nvSpPr>
        <p:spPr bwMode="auto">
          <a:xfrm>
            <a:off x="1984074" y="2139060"/>
            <a:ext cx="5175851" cy="695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4277" tIns="17138" rIns="34277" bIns="1713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ts val="280"/>
              </a:spcBef>
              <a:defRPr/>
            </a:pPr>
            <a:r>
              <a:rPr lang="zh-CN" altLang="en-US" sz="32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六轴传感器实验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116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7" name="矩形 39">
            <a:extLst>
              <a:ext uri="{FF2B5EF4-FFF2-40B4-BE49-F238E27FC236}">
                <a16:creationId xmlns:a16="http://schemas.microsoft.com/office/drawing/2014/main" id="{9698D696-D525-6E2E-8411-04FFD4AD3C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73" y="547856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2435" y="1099151"/>
            <a:ext cx="2482098" cy="746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寻址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读写时序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4170D113-0722-062F-1E49-2935D0BB8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815" y="1845684"/>
            <a:ext cx="2482098" cy="1485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单字节写入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多字节写入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单字节读取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多字节读取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5107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" name="矩形 39">
            <a:extLst>
              <a:ext uri="{FF2B5EF4-FFF2-40B4-BE49-F238E27FC236}">
                <a16:creationId xmlns:a16="http://schemas.microsoft.com/office/drawing/2014/main" id="{99639410-90F4-8A25-0485-0A69091A5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533" y="495070"/>
            <a:ext cx="2115324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寻址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 39">
            <a:extLst>
              <a:ext uri="{FF2B5EF4-FFF2-40B4-BE49-F238E27FC236}">
                <a16:creationId xmlns:a16="http://schemas.microsoft.com/office/drawing/2014/main" id="{9B16AB6D-9A1C-B1C1-805E-971B45D0B0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0504" y="2534081"/>
            <a:ext cx="3730111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设备地址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   固定位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硬件选择位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矩形 39">
            <a:extLst>
              <a:ext uri="{FF2B5EF4-FFF2-40B4-BE49-F238E27FC236}">
                <a16:creationId xmlns:a16="http://schemas.microsoft.com/office/drawing/2014/main" id="{2B318463-13D3-B9EC-2421-E797969992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0504" y="2957092"/>
            <a:ext cx="5013093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通讯地址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   固定位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硬件选择位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数据传输方向位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 39">
            <a:extLst>
              <a:ext uri="{FF2B5EF4-FFF2-40B4-BE49-F238E27FC236}">
                <a16:creationId xmlns:a16="http://schemas.microsoft.com/office/drawing/2014/main" id="{12D0F99A-E321-D586-283F-AC1AC8D92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0504" y="3380661"/>
            <a:ext cx="5013093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写操作地址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0110 110                                  0</a:t>
            </a: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0x6C</a:t>
            </a: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</a:t>
            </a:r>
            <a:endParaRPr lang="en-US" altLang="zh-CN" sz="1600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矩形 39">
            <a:extLst>
              <a:ext uri="{FF2B5EF4-FFF2-40B4-BE49-F238E27FC236}">
                <a16:creationId xmlns:a16="http://schemas.microsoft.com/office/drawing/2014/main" id="{EE844071-1C0A-99B3-B342-01304C12E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0504" y="3804230"/>
            <a:ext cx="5013093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读操作地址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0110 110                                  1</a:t>
            </a: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0x6D</a:t>
            </a: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</a:t>
            </a:r>
            <a:endParaRPr lang="en-US" altLang="zh-CN" sz="1600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39">
            <a:extLst>
              <a:ext uri="{FF2B5EF4-FFF2-40B4-BE49-F238E27FC236}">
                <a16:creationId xmlns:a16="http://schemas.microsoft.com/office/drawing/2014/main" id="{08CAFFB5-B4E6-69F1-C7DD-DD0717E36C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9147" y="2620171"/>
            <a:ext cx="2065426" cy="29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0b0110110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</a:t>
            </a:r>
            <a:r>
              <a:rPr lang="en-US" altLang="zh-CN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0x36</a:t>
            </a:r>
          </a:p>
        </p:txBody>
      </p:sp>
      <p:graphicFrame>
        <p:nvGraphicFramePr>
          <p:cNvPr id="2" name="表格 18">
            <a:extLst>
              <a:ext uri="{FF2B5EF4-FFF2-40B4-BE49-F238E27FC236}">
                <a16:creationId xmlns:a16="http://schemas.microsoft.com/office/drawing/2014/main" id="{BD42600C-B9B9-835A-3F29-FA1F217E9A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919091"/>
              </p:ext>
            </p:extLst>
          </p:nvPr>
        </p:nvGraphicFramePr>
        <p:xfrm>
          <a:off x="1420504" y="1405902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93691531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9488672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9969355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2268395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25884687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8179268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2696223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7585218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A0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R/W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681200"/>
                  </a:ext>
                </a:extLst>
              </a:tr>
            </a:tbl>
          </a:graphicData>
        </a:graphic>
      </p:graphicFrame>
      <p:sp>
        <p:nvSpPr>
          <p:cNvPr id="19" name="矩形 39">
            <a:extLst>
              <a:ext uri="{FF2B5EF4-FFF2-40B4-BE49-F238E27FC236}">
                <a16:creationId xmlns:a16="http://schemas.microsoft.com/office/drawing/2014/main" id="{8E9C3B42-8EF3-5421-AEC8-BCD4B0B616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1534" y="1110067"/>
            <a:ext cx="512969" cy="29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MSB</a:t>
            </a:r>
          </a:p>
        </p:txBody>
      </p:sp>
      <p:sp>
        <p:nvSpPr>
          <p:cNvPr id="20" name="矩形 39">
            <a:extLst>
              <a:ext uri="{FF2B5EF4-FFF2-40B4-BE49-F238E27FC236}">
                <a16:creationId xmlns:a16="http://schemas.microsoft.com/office/drawing/2014/main" id="{EED452A1-F0CA-7FBC-1825-A482F78D0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7945" y="1110067"/>
            <a:ext cx="512968" cy="29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LSB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87DE76E-E0C3-283F-4217-44CC91EEA50D}"/>
              </a:ext>
            </a:extLst>
          </p:cNvPr>
          <p:cNvSpPr/>
          <p:nvPr/>
        </p:nvSpPr>
        <p:spPr>
          <a:xfrm>
            <a:off x="5998944" y="1402392"/>
            <a:ext cx="762592" cy="370800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A0FD860-864C-6383-A368-C47A8CB7EA26}"/>
              </a:ext>
            </a:extLst>
          </p:cNvPr>
          <p:cNvSpPr/>
          <p:nvPr/>
        </p:nvSpPr>
        <p:spPr>
          <a:xfrm>
            <a:off x="1426944" y="1402392"/>
            <a:ext cx="4572000" cy="37084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39">
            <a:extLst>
              <a:ext uri="{FF2B5EF4-FFF2-40B4-BE49-F238E27FC236}">
                <a16:creationId xmlns:a16="http://schemas.microsoft.com/office/drawing/2014/main" id="{BE296531-565D-3CA3-0FF1-4ECAC0924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5609" y="1802670"/>
            <a:ext cx="1309262" cy="29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161142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  <p:bldP spid="16" grpId="0"/>
      <p:bldP spid="18" grpId="0"/>
      <p:bldP spid="10" grpId="0" animBg="1"/>
      <p:bldP spid="8" grpId="0" animBg="1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4" name="矩形 39">
            <a:extLst>
              <a:ext uri="{FF2B5EF4-FFF2-40B4-BE49-F238E27FC236}">
                <a16:creationId xmlns:a16="http://schemas.microsoft.com/office/drawing/2014/main" id="{173259C8-4981-8CB7-3813-9FAE8D8098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81" y="461837"/>
            <a:ext cx="1717225" cy="32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单字节写入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044BF54-C809-051F-6F5D-2AFD7A1CC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806115"/>
            <a:ext cx="8595360" cy="697895"/>
          </a:xfrm>
          <a:prstGeom prst="rect">
            <a:avLst/>
          </a:prstGeom>
        </p:spPr>
      </p:pic>
      <p:sp>
        <p:nvSpPr>
          <p:cNvPr id="19" name="矩形 39">
            <a:extLst>
              <a:ext uri="{FF2B5EF4-FFF2-40B4-BE49-F238E27FC236}">
                <a16:creationId xmlns:a16="http://schemas.microsoft.com/office/drawing/2014/main" id="{ED136D1F-E483-E0B2-CE12-49CAF48719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81" y="2685681"/>
            <a:ext cx="1717225" cy="32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单字节读取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01837FF4-9F33-CECF-F743-587233305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" y="3039003"/>
            <a:ext cx="8595360" cy="694483"/>
          </a:xfrm>
          <a:prstGeom prst="rect">
            <a:avLst/>
          </a:prstGeom>
        </p:spPr>
      </p:pic>
      <p:sp>
        <p:nvSpPr>
          <p:cNvPr id="23" name="矩形 39">
            <a:extLst>
              <a:ext uri="{FF2B5EF4-FFF2-40B4-BE49-F238E27FC236}">
                <a16:creationId xmlns:a16="http://schemas.microsoft.com/office/drawing/2014/main" id="{D0793A6C-4516-7291-A36D-4FE27C3A0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81" y="1573759"/>
            <a:ext cx="1717225" cy="32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多字节写入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A93F4F1A-8E1D-E04B-E29D-3AC92BDBEA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0" y="1928674"/>
            <a:ext cx="8595360" cy="674412"/>
          </a:xfrm>
          <a:prstGeom prst="rect">
            <a:avLst/>
          </a:prstGeom>
        </p:spPr>
      </p:pic>
      <p:sp>
        <p:nvSpPr>
          <p:cNvPr id="27" name="矩形 39">
            <a:extLst>
              <a:ext uri="{FF2B5EF4-FFF2-40B4-BE49-F238E27FC236}">
                <a16:creationId xmlns:a16="http://schemas.microsoft.com/office/drawing/2014/main" id="{FE71FD4B-C7EE-0D80-651D-2017AC5FE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81" y="3797603"/>
            <a:ext cx="1717225" cy="32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多字节读取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BE964F2D-47F5-9762-DA41-408F62C3FB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320" y="4146551"/>
            <a:ext cx="8595360" cy="64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699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78" y="399139"/>
            <a:ext cx="2879187" cy="376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SH3001</a:t>
            </a:r>
            <a:r>
              <a:rPr lang="zh-CN" altLang="en-US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读取</a:t>
            </a:r>
            <a:r>
              <a:rPr lang="en-US" altLang="zh-CN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N</a:t>
            </a:r>
            <a:r>
              <a:rPr lang="zh-CN" altLang="en-US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字节函数</a:t>
            </a:r>
            <a:endParaRPr lang="en-US" altLang="zh-CN" b="1" dirty="0">
              <a:solidFill>
                <a:srgbClr val="002060"/>
              </a:solidFill>
              <a:latin typeface="思源黑体 CN Bold" pitchFamily="34" charset="-122"/>
              <a:ea typeface="思源黑体 CN Bold" panose="020B080000000000000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49CF39F-F4A2-A008-AD86-CAB785935C4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4525A5E-DB83-E7F1-92F6-F6DFB0C23479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A9DE360-B1A8-FE83-8B7F-B7D88DD360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748FEF71-CC8D-FDF6-DFDB-56AFF2A17587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B8817DB-A592-324E-5F67-29CAC81A19D6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07D8EFA-961C-B1CF-C25C-F9B2AF483C7C}"/>
              </a:ext>
            </a:extLst>
          </p:cNvPr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DC0A19DC-EC2E-48FE-A71E-886B9BA8B3BC}"/>
              </a:ext>
            </a:extLst>
          </p:cNvPr>
          <p:cNvSpPr/>
          <p:nvPr/>
        </p:nvSpPr>
        <p:spPr>
          <a:xfrm>
            <a:off x="885741" y="793488"/>
            <a:ext cx="8258257" cy="4032000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void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sh3001_read_nbytes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devaddr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length,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readbuf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{ 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iic_start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主机发送起始信号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devaddr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&lt;&lt;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|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0x00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写操作地址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  <a:endParaRPr lang="zh-CN" altLang="en-US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);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主机发送寄存器地址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iic_start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主机发送起始信号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devaddr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&lt;&lt;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|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读操作地址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for (uint8_t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&lt; length;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++)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readbuf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[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] =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iic_read_byte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== (length -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 ?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);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循环读取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寄存器数据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iic_stop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	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主机发送停止信号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9479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78" y="399139"/>
            <a:ext cx="2879187" cy="376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SH3001</a:t>
            </a:r>
            <a:r>
              <a:rPr lang="zh-CN" altLang="en-US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写入</a:t>
            </a:r>
            <a:r>
              <a:rPr lang="en-US" altLang="zh-CN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N</a:t>
            </a:r>
            <a:r>
              <a:rPr lang="zh-CN" altLang="en-US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字节函数</a:t>
            </a:r>
            <a:endParaRPr lang="en-US" altLang="zh-CN" b="1" dirty="0">
              <a:solidFill>
                <a:srgbClr val="002060"/>
              </a:solidFill>
              <a:latin typeface="思源黑体 CN Bold" pitchFamily="34" charset="-122"/>
              <a:ea typeface="思源黑体 CN Bold" panose="020B080000000000000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49CF39F-F4A2-A008-AD86-CAB785935C4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4525A5E-DB83-E7F1-92F6-F6DFB0C23479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A9DE360-B1A8-FE83-8B7F-B7D88DD360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748FEF71-CC8D-FDF6-DFDB-56AFF2A17587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B8817DB-A592-324E-5F67-29CAC81A19D6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07D8EFA-961C-B1CF-C25C-F9B2AF483C7C}"/>
              </a:ext>
            </a:extLst>
          </p:cNvPr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DC0A19DC-EC2E-48FE-A71E-886B9BA8B3BC}"/>
              </a:ext>
            </a:extLst>
          </p:cNvPr>
          <p:cNvSpPr/>
          <p:nvPr/>
        </p:nvSpPr>
        <p:spPr>
          <a:xfrm>
            <a:off x="900982" y="775761"/>
            <a:ext cx="7805412" cy="4032000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void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sh3001_write_nbytes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devaddr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length,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writebuf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{ 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iic_start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主机发送起始信号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devaddr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&lt;&lt;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|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0x00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写操作地址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  <a:endParaRPr lang="zh-CN" altLang="en-US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);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主机发送操作的寄存器地址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for (uint8_t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&lt; length;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++)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{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writebuf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[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]);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循环写入数据到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寄存器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}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iic_stop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	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主机发送停止信号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8409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39"/>
          <p:cNvSpPr>
            <a:spLocks noChangeArrowheads="1"/>
          </p:cNvSpPr>
          <p:nvPr/>
        </p:nvSpPr>
        <p:spPr bwMode="auto">
          <a:xfrm>
            <a:off x="118077" y="450202"/>
            <a:ext cx="4163023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9EAC2E7-2E89-2029-56A3-D4A584900B59}"/>
              </a:ext>
            </a:extLst>
          </p:cNvPr>
          <p:cNvSpPr txBox="1"/>
          <p:nvPr/>
        </p:nvSpPr>
        <p:spPr>
          <a:xfrm>
            <a:off x="3957009" y="1056277"/>
            <a:ext cx="4368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调用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iic_init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进行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接口初始化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01A6E80B-26D5-0801-D8D2-4AA24A56FFF3}"/>
              </a:ext>
            </a:extLst>
          </p:cNvPr>
          <p:cNvSpPr/>
          <p:nvPr/>
        </p:nvSpPr>
        <p:spPr>
          <a:xfrm>
            <a:off x="134350" y="1655807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、编写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基础读写接口函数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F40FA01F-B086-1C72-1DC8-0E33F5D1E53F}"/>
              </a:ext>
            </a:extLst>
          </p:cNvPr>
          <p:cNvSpPr/>
          <p:nvPr/>
        </p:nvSpPr>
        <p:spPr>
          <a:xfrm>
            <a:off x="134350" y="1045179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、初始化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endParaRPr lang="zh-CN" altLang="en-U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3B0AC6F7-D1FE-8014-FC34-38DA2A62AA13}"/>
              </a:ext>
            </a:extLst>
          </p:cNvPr>
          <p:cNvSpPr/>
          <p:nvPr/>
        </p:nvSpPr>
        <p:spPr>
          <a:xfrm>
            <a:off x="134350" y="2266435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、重置内部模块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280D614-43C3-9FCC-80DF-EF216F2F2C04}"/>
              </a:ext>
            </a:extLst>
          </p:cNvPr>
          <p:cNvSpPr txBox="1"/>
          <p:nvPr/>
        </p:nvSpPr>
        <p:spPr>
          <a:xfrm>
            <a:off x="3957009" y="2285782"/>
            <a:ext cx="44608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启动驱动、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ADC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复位、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CVA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复位（厂家建议）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5108622-90B0-1374-9EB8-F7495FFC0F00}"/>
              </a:ext>
            </a:extLst>
          </p:cNvPr>
          <p:cNvSpPr txBox="1"/>
          <p:nvPr/>
        </p:nvSpPr>
        <p:spPr>
          <a:xfrm>
            <a:off x="3957009" y="1678851"/>
            <a:ext cx="51417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多字节写、多字节读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EB3BF52-8BB0-8ECC-BE94-2EDCD6A32398}"/>
              </a:ext>
            </a:extLst>
          </p:cNvPr>
          <p:cNvSpPr txBox="1"/>
          <p:nvPr/>
        </p:nvSpPr>
        <p:spPr>
          <a:xfrm>
            <a:off x="3957009" y="2777737"/>
            <a:ext cx="53317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配置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A/G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输出频率、量程、截止频率以及是否使能滤波器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配置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输出频率、是否使能温度测量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80699E1F-48C2-047A-3268-043F8FBF5498}"/>
              </a:ext>
            </a:extLst>
          </p:cNvPr>
          <p:cNvSpPr/>
          <p:nvPr/>
        </p:nvSpPr>
        <p:spPr>
          <a:xfrm>
            <a:off x="134350" y="2877063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、配置加速度计、陀螺仪、温度传感器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C06061B2-31B7-86FF-422A-2F245D8AD05E}"/>
              </a:ext>
            </a:extLst>
          </p:cNvPr>
          <p:cNvSpPr/>
          <p:nvPr/>
        </p:nvSpPr>
        <p:spPr>
          <a:xfrm>
            <a:off x="134350" y="3487691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、选择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电源模式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0E29329-1AF4-7A6E-1567-ADCA776D4EA7}"/>
              </a:ext>
            </a:extLst>
          </p:cNvPr>
          <p:cNvSpPr txBox="1"/>
          <p:nvPr/>
        </p:nvSpPr>
        <p:spPr>
          <a:xfrm>
            <a:off x="3957008" y="3521532"/>
            <a:ext cx="5331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设置为正常模式（高性能模式）（厂家函数接口）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CEF250C1-8D7F-E8AD-529D-99FDD8C33E72}"/>
              </a:ext>
            </a:extLst>
          </p:cNvPr>
          <p:cNvSpPr/>
          <p:nvPr/>
        </p:nvSpPr>
        <p:spPr>
          <a:xfrm>
            <a:off x="134350" y="4098321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6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、读取原始数据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EB7DB31-7105-AA53-10E9-D5E2590390F4}"/>
              </a:ext>
            </a:extLst>
          </p:cNvPr>
          <p:cNvSpPr txBox="1"/>
          <p:nvPr/>
        </p:nvSpPr>
        <p:spPr>
          <a:xfrm>
            <a:off x="3957009" y="3986494"/>
            <a:ext cx="5019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获取加速度计数据、陀螺仪数据、温度数据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（更精确得考虑补偿）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3CF45F8-FDEB-7541-8BC5-59EF236136BA}"/>
              </a:ext>
            </a:extLst>
          </p:cNvPr>
          <p:cNvSpPr txBox="1"/>
          <p:nvPr/>
        </p:nvSpPr>
        <p:spPr>
          <a:xfrm>
            <a:off x="7487163" y="588707"/>
            <a:ext cx="15349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非中断方式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9227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2" grpId="0" animBg="1"/>
      <p:bldP spid="17" grpId="0"/>
      <p:bldP spid="18" grpId="0"/>
      <p:bldP spid="19" grpId="0"/>
      <p:bldP spid="20" grpId="0" animBg="1"/>
      <p:bldP spid="3" grpId="0" animBg="1"/>
      <p:bldP spid="15" grpId="0"/>
      <p:bldP spid="14" grpId="0" animBg="1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" name="矩形 39">
            <a:extLst>
              <a:ext uri="{FF2B5EF4-FFF2-40B4-BE49-F238E27FC236}">
                <a16:creationId xmlns:a16="http://schemas.microsoft.com/office/drawing/2014/main" id="{7EC64EF3-4F76-7ACE-E641-DAE6FA38C2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507" y="530539"/>
            <a:ext cx="3915738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器件原理图（阿波罗开发板底板）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67CD2AA-70AA-E410-87CF-9653D3D09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438" y="1115933"/>
            <a:ext cx="4211003" cy="2085060"/>
          </a:xfrm>
          <a:prstGeom prst="rect">
            <a:avLst/>
          </a:prstGeom>
        </p:spPr>
      </p:pic>
      <p:sp>
        <p:nvSpPr>
          <p:cNvPr id="38" name="矩形 39">
            <a:extLst>
              <a:ext uri="{FF2B5EF4-FFF2-40B4-BE49-F238E27FC236}">
                <a16:creationId xmlns:a16="http://schemas.microsoft.com/office/drawing/2014/main" id="{62069555-A79C-C452-95FA-189C959F21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6340" y="3485640"/>
            <a:ext cx="7554720" cy="1115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与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24C02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PCF8574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AP3216C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ST480MC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ES8388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共用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总线，注意分时复用。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IIC_SCL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连接在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PH4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IIC_SDA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连接在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PH5</a:t>
            </a: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2F7A1FC9-E9EF-04BB-AEF1-E4B8AA48C8A5}"/>
              </a:ext>
            </a:extLst>
          </p:cNvPr>
          <p:cNvSpPr/>
          <p:nvPr/>
        </p:nvSpPr>
        <p:spPr>
          <a:xfrm>
            <a:off x="531049" y="1506401"/>
            <a:ext cx="618482" cy="17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E138A7CE-7597-9C21-3F28-6A30E8E61E22}"/>
              </a:ext>
            </a:extLst>
          </p:cNvPr>
          <p:cNvSpPr/>
          <p:nvPr/>
        </p:nvSpPr>
        <p:spPr>
          <a:xfrm>
            <a:off x="2071376" y="2111369"/>
            <a:ext cx="407409" cy="17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39">
            <a:extLst>
              <a:ext uri="{FF2B5EF4-FFF2-40B4-BE49-F238E27FC236}">
                <a16:creationId xmlns:a16="http://schemas.microsoft.com/office/drawing/2014/main" id="{6A97911C-F9BB-26FA-78E4-88B168FDB8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3221" y="1330307"/>
            <a:ext cx="3457301" cy="1115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INT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PCF8574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P5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SD0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GND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，参与决定器件地址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SENB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VCC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，选择使用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接口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C18C130F-18C0-5E5B-D400-A140B541983C}"/>
              </a:ext>
            </a:extLst>
          </p:cNvPr>
          <p:cNvSpPr/>
          <p:nvPr/>
        </p:nvSpPr>
        <p:spPr>
          <a:xfrm>
            <a:off x="2071376" y="1269254"/>
            <a:ext cx="618482" cy="17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3525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8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2779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39"/>
          <p:cNvSpPr>
            <a:spLocks noChangeArrowheads="1"/>
          </p:cNvSpPr>
          <p:nvPr/>
        </p:nvSpPr>
        <p:spPr bwMode="auto">
          <a:xfrm>
            <a:off x="414286" y="595491"/>
            <a:ext cx="346329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833771" y="1194421"/>
            <a:ext cx="5445494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，例程源码解读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0099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3571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39"/>
          <p:cNvSpPr>
            <a:spLocks noChangeArrowheads="1"/>
          </p:cNvSpPr>
          <p:nvPr/>
        </p:nvSpPr>
        <p:spPr bwMode="auto">
          <a:xfrm>
            <a:off x="129507" y="462341"/>
            <a:ext cx="346329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BE6C8164-AF67-DC4B-FB10-64ABE5A2FE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30" y="2031641"/>
            <a:ext cx="2758889" cy="206916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06BF67D-FF30-889A-6FB3-4C6C8F36C6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70"/>
          <a:stretch/>
        </p:blipFill>
        <p:spPr>
          <a:xfrm>
            <a:off x="3803862" y="3131118"/>
            <a:ext cx="2808531" cy="201238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6CC0EB0-8CE5-4772-4B9C-DF2E4337847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60"/>
          <a:stretch/>
        </p:blipFill>
        <p:spPr>
          <a:xfrm>
            <a:off x="6318181" y="1491950"/>
            <a:ext cx="2818158" cy="178809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B6D67E1-FB75-1E22-D925-3DB9A7078E9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1" t="6830" b="11558"/>
          <a:stretch/>
        </p:blipFill>
        <p:spPr>
          <a:xfrm>
            <a:off x="6525147" y="3292555"/>
            <a:ext cx="2611192" cy="1850945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8F650CED-B52D-E2E7-FD78-EF4799622183}"/>
              </a:ext>
            </a:extLst>
          </p:cNvPr>
          <p:cNvSpPr txBox="1"/>
          <p:nvPr/>
        </p:nvSpPr>
        <p:spPr>
          <a:xfrm>
            <a:off x="474329" y="1208663"/>
            <a:ext cx="7934134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载体的姿态角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偏航角、俯仰角和横滚角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是载体坐标相对于导航坐标系的方位角度。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A1A6F73-4082-2753-8357-9CCB8E4FCB90}"/>
              </a:ext>
            </a:extLst>
          </p:cNvPr>
          <p:cNvSpPr txBox="1"/>
          <p:nvPr/>
        </p:nvSpPr>
        <p:spPr>
          <a:xfrm>
            <a:off x="3379031" y="2503941"/>
            <a:ext cx="33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俯仰角：绕载体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轴旋转，会使自身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轴与地理坐标系的天地方向偏移一定角度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9B582AB-0649-287C-17A5-DCFD72227B99}"/>
              </a:ext>
            </a:extLst>
          </p:cNvPr>
          <p:cNvSpPr txBox="1"/>
          <p:nvPr/>
        </p:nvSpPr>
        <p:spPr>
          <a:xfrm>
            <a:off x="3379031" y="1955707"/>
            <a:ext cx="33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偏航角：绕载体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轴旋转，会使自身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轴与地理坐标系的南北方向偏移一定角度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474328" y="871484"/>
            <a:ext cx="866201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姿态解算指读取传感器数据，实时算出飞行器的姿态角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偏航角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yaw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、俯仰角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pitch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、横滚角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roll)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ED9E8FD-CBFF-7A65-09E8-FC0FA4007CA8}"/>
              </a:ext>
            </a:extLst>
          </p:cNvPr>
          <p:cNvSpPr txBox="1"/>
          <p:nvPr/>
        </p:nvSpPr>
        <p:spPr>
          <a:xfrm>
            <a:off x="7207693" y="2993263"/>
            <a:ext cx="1200769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俯仰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Pitch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C524B13-6372-FB2A-55F0-59697E57AB5C}"/>
              </a:ext>
            </a:extLst>
          </p:cNvPr>
          <p:cNvSpPr txBox="1"/>
          <p:nvPr/>
        </p:nvSpPr>
        <p:spPr>
          <a:xfrm>
            <a:off x="7207693" y="4668668"/>
            <a:ext cx="1200769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偏航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yaw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6C80E59-4E2A-0AD3-7F92-126DC658BB93}"/>
              </a:ext>
            </a:extLst>
          </p:cNvPr>
          <p:cNvSpPr txBox="1"/>
          <p:nvPr/>
        </p:nvSpPr>
        <p:spPr>
          <a:xfrm>
            <a:off x="4650994" y="4697243"/>
            <a:ext cx="1107927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横滚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Roll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A06CD7F-B448-E619-A274-F88F61B646B6}"/>
              </a:ext>
            </a:extLst>
          </p:cNvPr>
          <p:cNvSpPr txBox="1"/>
          <p:nvPr/>
        </p:nvSpPr>
        <p:spPr>
          <a:xfrm>
            <a:off x="384213" y="2599864"/>
            <a:ext cx="575343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X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8B9D75E-0072-38D8-A1F4-8072A1F481C2}"/>
              </a:ext>
            </a:extLst>
          </p:cNvPr>
          <p:cNvSpPr txBox="1"/>
          <p:nvPr/>
        </p:nvSpPr>
        <p:spPr>
          <a:xfrm>
            <a:off x="1813718" y="3795172"/>
            <a:ext cx="575343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05C71AE-7986-4C93-2033-2EE8CEA03841}"/>
              </a:ext>
            </a:extLst>
          </p:cNvPr>
          <p:cNvSpPr txBox="1"/>
          <p:nvPr/>
        </p:nvSpPr>
        <p:spPr>
          <a:xfrm>
            <a:off x="1813718" y="2063828"/>
            <a:ext cx="575343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99628DE-4C75-2B67-8DF8-CF9E3BDAFD73}"/>
              </a:ext>
            </a:extLst>
          </p:cNvPr>
          <p:cNvSpPr txBox="1"/>
          <p:nvPr/>
        </p:nvSpPr>
        <p:spPr>
          <a:xfrm>
            <a:off x="3379031" y="3021695"/>
            <a:ext cx="33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横滚角：绕载体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轴旋转，会使自身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轴与地理坐标系的东西方向偏移一定角度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C305DE4-236F-9475-034C-025B62314F55}"/>
              </a:ext>
            </a:extLst>
          </p:cNvPr>
          <p:cNvSpPr txBox="1"/>
          <p:nvPr/>
        </p:nvSpPr>
        <p:spPr>
          <a:xfrm>
            <a:off x="1133988" y="1608255"/>
            <a:ext cx="238766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原始状态（导航坐标系）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5ECDA1E-A26D-A748-8522-424CA8775C4F}"/>
              </a:ext>
            </a:extLst>
          </p:cNvPr>
          <p:cNvSpPr txBox="1"/>
          <p:nvPr/>
        </p:nvSpPr>
        <p:spPr>
          <a:xfrm>
            <a:off x="4229" y="4412805"/>
            <a:ext cx="563675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导航坐标系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地理坐标系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：东北天、东南天、西北天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AC64FAE1-0596-5D13-C33A-695FD8BCCBA2}"/>
              </a:ext>
            </a:extLst>
          </p:cNvPr>
          <p:cNvCxnSpPr/>
          <p:nvPr/>
        </p:nvCxnSpPr>
        <p:spPr>
          <a:xfrm>
            <a:off x="268884" y="3116353"/>
            <a:ext cx="2992055" cy="39051"/>
          </a:xfrm>
          <a:prstGeom prst="straightConnector1">
            <a:avLst/>
          </a:prstGeom>
          <a:ln w="28575">
            <a:solidFill>
              <a:srgbClr val="00B05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CF1A7E1-30AC-613F-5B20-2060DDE5C9D8}"/>
              </a:ext>
            </a:extLst>
          </p:cNvPr>
          <p:cNvCxnSpPr>
            <a:cxnSpLocks/>
          </p:cNvCxnSpPr>
          <p:nvPr/>
        </p:nvCxnSpPr>
        <p:spPr>
          <a:xfrm flipH="1" flipV="1">
            <a:off x="2089743" y="1871887"/>
            <a:ext cx="98278" cy="254091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DE8517E5-DC0C-39A8-EFE2-A9F3AAAD7394}"/>
              </a:ext>
            </a:extLst>
          </p:cNvPr>
          <p:cNvCxnSpPr>
            <a:cxnSpLocks/>
          </p:cNvCxnSpPr>
          <p:nvPr/>
        </p:nvCxnSpPr>
        <p:spPr>
          <a:xfrm flipV="1">
            <a:off x="2045142" y="2133497"/>
            <a:ext cx="186563" cy="227930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E8FDCFA3-DA3D-8FF5-B289-C2D8AA8BF01C}"/>
              </a:ext>
            </a:extLst>
          </p:cNvPr>
          <p:cNvSpPr txBox="1"/>
          <p:nvPr/>
        </p:nvSpPr>
        <p:spPr>
          <a:xfrm>
            <a:off x="2231705" y="1931604"/>
            <a:ext cx="1182827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B0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天地方向</a:t>
            </a:r>
            <a:endParaRPr lang="en-US" altLang="zh-CN" sz="1600" dirty="0">
              <a:solidFill>
                <a:srgbClr val="00B05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9A1A3302-BE5C-0881-B4FE-E5663F49C49E}"/>
              </a:ext>
            </a:extLst>
          </p:cNvPr>
          <p:cNvSpPr txBox="1"/>
          <p:nvPr/>
        </p:nvSpPr>
        <p:spPr>
          <a:xfrm>
            <a:off x="145063" y="3024148"/>
            <a:ext cx="1055239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B0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南北方向</a:t>
            </a:r>
            <a:endParaRPr lang="en-US" altLang="zh-CN" sz="1600" dirty="0">
              <a:solidFill>
                <a:srgbClr val="00B05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B740DA6-3CBA-196D-1572-32968ED5718F}"/>
              </a:ext>
            </a:extLst>
          </p:cNvPr>
          <p:cNvSpPr txBox="1"/>
          <p:nvPr/>
        </p:nvSpPr>
        <p:spPr>
          <a:xfrm>
            <a:off x="2149148" y="4018234"/>
            <a:ext cx="1268756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B0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东西方向</a:t>
            </a:r>
            <a:endParaRPr lang="en-US" altLang="zh-CN" sz="1600" dirty="0">
              <a:solidFill>
                <a:srgbClr val="00B05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1899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6" grpId="0"/>
      <p:bldP spid="17" grpId="0"/>
      <p:bldP spid="2" grpId="0"/>
      <p:bldP spid="14" grpId="0"/>
      <p:bldP spid="15" grpId="0"/>
      <p:bldP spid="19" grpId="0"/>
      <p:bldP spid="22" grpId="0"/>
      <p:bldP spid="23" grpId="0"/>
      <p:bldP spid="24" grpId="0"/>
      <p:bldP spid="18" grpId="0"/>
      <p:bldP spid="25" grpId="0"/>
      <p:bldP spid="27" grpId="0"/>
      <p:bldP spid="48" grpId="0"/>
      <p:bldP spid="49" grpId="0"/>
      <p:bldP spid="5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8F650CED-B52D-E2E7-FD78-EF4799622183}"/>
              </a:ext>
            </a:extLst>
          </p:cNvPr>
          <p:cNvSpPr txBox="1"/>
          <p:nvPr/>
        </p:nvSpPr>
        <p:spPr>
          <a:xfrm>
            <a:off x="424798" y="619745"/>
            <a:ext cx="6542964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基于原始状态的三个姿态角的变化量，再进行叠加，就可获知实时姿态。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C3B652E5-C7DD-2A54-20F3-6F43F66EE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" y="1282385"/>
            <a:ext cx="2286000" cy="1314450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26A113E2-09F5-A248-5AE1-4EBF906C8D81}"/>
              </a:ext>
            </a:extLst>
          </p:cNvPr>
          <p:cNvSpPr txBox="1"/>
          <p:nvPr/>
        </p:nvSpPr>
        <p:spPr>
          <a:xfrm>
            <a:off x="2947665" y="1158679"/>
            <a:ext cx="3430275" cy="153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旋转步骤：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① 物体绕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轴转换</a:t>
            </a:r>
            <a:r>
              <a:rPr lang="el-GR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Ψ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度（航向角）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② 继续绕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轴转换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θ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度（俯仰角）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③ 继续绕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轴转换</a:t>
            </a:r>
            <a:r>
              <a:rPr lang="el-GR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Φ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度（横滚角）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053CB236-FFC4-9D2D-396B-E3D0A6959A31}"/>
              </a:ext>
            </a:extLst>
          </p:cNvPr>
          <p:cNvSpPr txBox="1"/>
          <p:nvPr/>
        </p:nvSpPr>
        <p:spPr>
          <a:xfrm>
            <a:off x="424798" y="2864130"/>
            <a:ext cx="846774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姿态角是相对各个轴的角度偏移，旋转顺序不同，最终得到物体的姿态不同。 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8DFBEF7-89E4-6A42-4917-72422CB848F2}"/>
              </a:ext>
            </a:extLst>
          </p:cNvPr>
          <p:cNvSpPr txBox="1"/>
          <p:nvPr/>
        </p:nvSpPr>
        <p:spPr>
          <a:xfrm>
            <a:off x="424798" y="3398742"/>
            <a:ext cx="381954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常见的旋转顺序有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 - X - 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或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 – Y – 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934CAA6-7AAB-7012-EAFE-3DA8E5E3D9DB}"/>
              </a:ext>
            </a:extLst>
          </p:cNvPr>
          <p:cNvSpPr txBox="1"/>
          <p:nvPr/>
        </p:nvSpPr>
        <p:spPr>
          <a:xfrm>
            <a:off x="424798" y="3958721"/>
            <a:ext cx="871920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姿态角指的是载体坐标系与参考系之间的关系。而欧拉角是描述物体绕某个轴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x,y,z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的旋转角度。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9DF2FE27-C019-2B8C-4F21-901C8F85C305}"/>
              </a:ext>
            </a:extLst>
          </p:cNvPr>
          <p:cNvSpPr/>
          <p:nvPr/>
        </p:nvSpPr>
        <p:spPr>
          <a:xfrm>
            <a:off x="6263640" y="1872910"/>
            <a:ext cx="2758440" cy="4233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如何使用传感器测量姿态角？</a:t>
            </a:r>
          </a:p>
        </p:txBody>
      </p:sp>
    </p:spTree>
    <p:extLst>
      <p:ext uri="{BB962C8B-B14F-4D97-AF65-F5344CB8AC3E}">
        <p14:creationId xmlns:p14="http://schemas.microsoft.com/office/powerpoint/2010/main" val="1862027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7" grpId="0"/>
      <p:bldP spid="28" grpId="0"/>
      <p:bldP spid="29" grpId="0"/>
      <p:bldP spid="33" grpId="0"/>
      <p:bldP spid="3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A297EEC-6503-C313-A1E1-96B2C7D2B086}"/>
              </a:ext>
            </a:extLst>
          </p:cNvPr>
          <p:cNvSpPr txBox="1"/>
          <p:nvPr/>
        </p:nvSpPr>
        <p:spPr>
          <a:xfrm>
            <a:off x="236221" y="443399"/>
            <a:ext cx="5269230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利用加速度计测量角度（俯仰角与横滚角）：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E1327B6-85E5-4FA1-EEF4-BE8E78975684}"/>
              </a:ext>
            </a:extLst>
          </p:cNvPr>
          <p:cNvSpPr txBox="1"/>
          <p:nvPr/>
        </p:nvSpPr>
        <p:spPr>
          <a:xfrm>
            <a:off x="229844" y="907314"/>
            <a:ext cx="6048009" cy="792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假设载体处于静止水平放置，此时加速度计仅受重力作用，从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轴可读到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1g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(g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为重力加速度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轴两个方向读到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A08EDD8-126E-9974-5098-7A1E5858F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589" y="443399"/>
            <a:ext cx="2252152" cy="1702141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2F913BFB-B1F2-2F1E-55EE-F0E3F5C5B707}"/>
              </a:ext>
            </a:extLst>
          </p:cNvPr>
          <p:cNvSpPr txBox="1"/>
          <p:nvPr/>
        </p:nvSpPr>
        <p:spPr>
          <a:xfrm>
            <a:off x="123163" y="4206283"/>
            <a:ext cx="9020836" cy="423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重力倾角只是传感器最终状态时相对于三轴的夹角关系，并不能描述传感器的转动过程。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2734197-DFD1-9C66-6867-9D15A87B0614}"/>
              </a:ext>
            </a:extLst>
          </p:cNvPr>
          <p:cNvSpPr txBox="1"/>
          <p:nvPr/>
        </p:nvSpPr>
        <p:spPr>
          <a:xfrm>
            <a:off x="229844" y="1746929"/>
            <a:ext cx="3333388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当载体出现以下的倾角时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</a:t>
            </a:r>
          </a:p>
        </p:txBody>
      </p:sp>
      <p:pic>
        <p:nvPicPr>
          <p:cNvPr id="123" name="图片 122">
            <a:extLst>
              <a:ext uri="{FF2B5EF4-FFF2-40B4-BE49-F238E27FC236}">
                <a16:creationId xmlns:a16="http://schemas.microsoft.com/office/drawing/2014/main" id="{72DC9CBA-C270-B836-BC51-4A593298275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5603"/>
          <a:stretch/>
        </p:blipFill>
        <p:spPr>
          <a:xfrm>
            <a:off x="3100950" y="3159309"/>
            <a:ext cx="2404501" cy="709145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608DF5EA-36D1-EDA4-0560-08B5743D93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257" b="-645"/>
          <a:stretch/>
        </p:blipFill>
        <p:spPr>
          <a:xfrm>
            <a:off x="3100950" y="2374700"/>
            <a:ext cx="2404501" cy="756908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D5BD0BB-C23D-FB13-02E6-74F60A2FDE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1583"/>
          <a:stretch/>
        </p:blipFill>
        <p:spPr>
          <a:xfrm>
            <a:off x="1178368" y="2238443"/>
            <a:ext cx="1991288" cy="186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420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1" grpId="0"/>
      <p:bldP spid="2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97" name="文本框 196">
            <a:extLst>
              <a:ext uri="{FF2B5EF4-FFF2-40B4-BE49-F238E27FC236}">
                <a16:creationId xmlns:a16="http://schemas.microsoft.com/office/drawing/2014/main" id="{99B3921D-3166-94E8-E0BA-081C098FB406}"/>
              </a:ext>
            </a:extLst>
          </p:cNvPr>
          <p:cNvSpPr txBox="1"/>
          <p:nvPr/>
        </p:nvSpPr>
        <p:spPr>
          <a:xfrm>
            <a:off x="206325" y="465839"/>
            <a:ext cx="1899187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重力计算欧拉角：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4" name="矩形 203">
            <a:extLst>
              <a:ext uri="{FF2B5EF4-FFF2-40B4-BE49-F238E27FC236}">
                <a16:creationId xmlns:a16="http://schemas.microsoft.com/office/drawing/2014/main" id="{335F1A1C-F20F-5977-A716-74FBFF61B6AA}"/>
              </a:ext>
            </a:extLst>
          </p:cNvPr>
          <p:cNvSpPr/>
          <p:nvPr/>
        </p:nvSpPr>
        <p:spPr>
          <a:xfrm>
            <a:off x="1061512" y="1796427"/>
            <a:ext cx="1044000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5" name="文本框 204">
            <a:extLst>
              <a:ext uri="{FF2B5EF4-FFF2-40B4-BE49-F238E27FC236}">
                <a16:creationId xmlns:a16="http://schemas.microsoft.com/office/drawing/2014/main" id="{FA7E2522-9A13-DFA8-AF32-CBD094AF1ED0}"/>
              </a:ext>
            </a:extLst>
          </p:cNvPr>
          <p:cNvSpPr txBox="1"/>
          <p:nvPr/>
        </p:nvSpPr>
        <p:spPr>
          <a:xfrm>
            <a:off x="959461" y="1407199"/>
            <a:ext cx="1287784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方向余弦矩阵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6" name="文本框 205">
                <a:extLst>
                  <a:ext uri="{FF2B5EF4-FFF2-40B4-BE49-F238E27FC236}">
                    <a16:creationId xmlns:a16="http://schemas.microsoft.com/office/drawing/2014/main" id="{B82B3927-39CA-C48D-2784-0EB4730EDC9F}"/>
                  </a:ext>
                </a:extLst>
              </p:cNvPr>
              <p:cNvSpPr txBox="1"/>
              <p:nvPr/>
            </p:nvSpPr>
            <p:spPr>
              <a:xfrm>
                <a:off x="343105" y="1509274"/>
                <a:ext cx="2259849" cy="7811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06" name="文本框 205">
                <a:extLst>
                  <a:ext uri="{FF2B5EF4-FFF2-40B4-BE49-F238E27FC236}">
                    <a16:creationId xmlns:a16="http://schemas.microsoft.com/office/drawing/2014/main" id="{B82B3927-39CA-C48D-2784-0EB4730EDC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105" y="1509274"/>
                <a:ext cx="2259849" cy="78117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7" name="文本框 206">
                <a:extLst>
                  <a:ext uri="{FF2B5EF4-FFF2-40B4-BE49-F238E27FC236}">
                    <a16:creationId xmlns:a16="http://schemas.microsoft.com/office/drawing/2014/main" id="{A01C1430-171F-E40D-7CD1-AE8E058A5F41}"/>
                  </a:ext>
                </a:extLst>
              </p:cNvPr>
              <p:cNvSpPr txBox="1"/>
              <p:nvPr/>
            </p:nvSpPr>
            <p:spPr>
              <a:xfrm>
                <a:off x="6992811" y="2918310"/>
                <a:ext cx="2073901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600" i="1" smtClean="0">
                          <a:latin typeface="Cambria Math" panose="02040503050406030204" pitchFamily="18" charset="0"/>
                        </a:rPr>
                        <m:t>roll</m:t>
                      </m:r>
                      <m:r>
                        <a:rPr lang="el-GR" altLang="zh-CN" sz="160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𝑎𝑟𝑐𝑡𝑎𝑛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𝑎𝑥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𝑎𝑧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207" name="文本框 206">
                <a:extLst>
                  <a:ext uri="{FF2B5EF4-FFF2-40B4-BE49-F238E27FC236}">
                    <a16:creationId xmlns:a16="http://schemas.microsoft.com/office/drawing/2014/main" id="{A01C1430-171F-E40D-7CD1-AE8E058A5F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2811" y="2918310"/>
                <a:ext cx="2073901" cy="246221"/>
              </a:xfrm>
              <a:prstGeom prst="rect">
                <a:avLst/>
              </a:prstGeom>
              <a:blipFill>
                <a:blip r:embed="rId4"/>
                <a:stretch>
                  <a:fillRect l="-1765" b="-32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8" name="文本框 207">
                <a:extLst>
                  <a:ext uri="{FF2B5EF4-FFF2-40B4-BE49-F238E27FC236}">
                    <a16:creationId xmlns:a16="http://schemas.microsoft.com/office/drawing/2014/main" id="{C502294B-FCCD-FF58-F654-C2072CF37429}"/>
                  </a:ext>
                </a:extLst>
              </p:cNvPr>
              <p:cNvSpPr txBox="1"/>
              <p:nvPr/>
            </p:nvSpPr>
            <p:spPr>
              <a:xfrm>
                <a:off x="7001133" y="3276514"/>
                <a:ext cx="1846595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𝑝𝑖𝑡𝑐h</m:t>
                      </m:r>
                      <m:r>
                        <a:rPr lang="el-GR" altLang="zh-CN" sz="160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altLang="zh-CN" sz="16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𝑎𝑟𝑐𝑠𝑖𝑛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𝑎𝑦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208" name="文本框 207">
                <a:extLst>
                  <a:ext uri="{FF2B5EF4-FFF2-40B4-BE49-F238E27FC236}">
                    <a16:creationId xmlns:a16="http://schemas.microsoft.com/office/drawing/2014/main" id="{C502294B-FCCD-FF58-F654-C2072CF37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1133" y="3276514"/>
                <a:ext cx="1846595" cy="246221"/>
              </a:xfrm>
              <a:prstGeom prst="rect">
                <a:avLst/>
              </a:prstGeom>
              <a:blipFill>
                <a:blip r:embed="rId5"/>
                <a:stretch>
                  <a:fillRect l="-3300" b="-317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7C17412A-DD21-42B2-B3AD-A81801EA56C5}"/>
                  </a:ext>
                </a:extLst>
              </p:cNvPr>
              <p:cNvSpPr txBox="1"/>
              <p:nvPr/>
            </p:nvSpPr>
            <p:spPr>
              <a:xfrm>
                <a:off x="1269721" y="2880161"/>
                <a:ext cx="1868845" cy="864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7C17412A-DD21-42B2-B3AD-A81801EA56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9721" y="2880161"/>
                <a:ext cx="1868845" cy="8640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2EA16EF9-BDD4-2087-D371-311297F1111A}"/>
                  </a:ext>
                </a:extLst>
              </p:cNvPr>
              <p:cNvSpPr txBox="1"/>
              <p:nvPr/>
            </p:nvSpPr>
            <p:spPr>
              <a:xfrm>
                <a:off x="3138566" y="2864922"/>
                <a:ext cx="1918539" cy="7876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</m:e>
                              <m:e>
                                <m: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𝑐𝑜𝑠𝑦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2EA16EF9-BDD4-2087-D371-311297F111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8566" y="2864922"/>
                <a:ext cx="1918539" cy="78765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8EC9F541-334D-089D-CDA3-9AA63B8F9AC7}"/>
                  </a:ext>
                </a:extLst>
              </p:cNvPr>
              <p:cNvSpPr txBox="1"/>
              <p:nvPr/>
            </p:nvSpPr>
            <p:spPr>
              <a:xfrm>
                <a:off x="5041861" y="2880162"/>
                <a:ext cx="1911741" cy="73263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sinx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8EC9F541-334D-089D-CDA3-9AA63B8F9A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1861" y="2880162"/>
                <a:ext cx="1911741" cy="73263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文本框 14">
            <a:extLst>
              <a:ext uri="{FF2B5EF4-FFF2-40B4-BE49-F238E27FC236}">
                <a16:creationId xmlns:a16="http://schemas.microsoft.com/office/drawing/2014/main" id="{4DFD8859-F84C-2CA8-5939-765C5A2CBA36}"/>
              </a:ext>
            </a:extLst>
          </p:cNvPr>
          <p:cNvSpPr txBox="1"/>
          <p:nvPr/>
        </p:nvSpPr>
        <p:spPr>
          <a:xfrm>
            <a:off x="224" y="3059613"/>
            <a:ext cx="1287784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方向余弦矩阵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2DFC1BC2-5C0E-73AF-8FBD-BCFF36C85E2E}"/>
                  </a:ext>
                </a:extLst>
              </p:cNvPr>
              <p:cNvSpPr txBox="1"/>
              <p:nvPr/>
            </p:nvSpPr>
            <p:spPr>
              <a:xfrm>
                <a:off x="54771" y="3932919"/>
                <a:ext cx="8460000" cy="78848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sinx</m:t>
                                </m:r>
                                <m: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cosy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𝑐𝑜𝑠𝑦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2DFC1BC2-5C0E-73AF-8FBD-BCFF36C85E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71" y="3932919"/>
                <a:ext cx="8460000" cy="78848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文本框 17">
            <a:extLst>
              <a:ext uri="{FF2B5EF4-FFF2-40B4-BE49-F238E27FC236}">
                <a16:creationId xmlns:a16="http://schemas.microsoft.com/office/drawing/2014/main" id="{376C1358-5B1E-9FDC-B953-18F5C0886CE0}"/>
              </a:ext>
            </a:extLst>
          </p:cNvPr>
          <p:cNvSpPr txBox="1"/>
          <p:nvPr/>
        </p:nvSpPr>
        <p:spPr>
          <a:xfrm>
            <a:off x="2911132" y="1303005"/>
            <a:ext cx="441261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参考坐标系下的归一化重力加速度向量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[0,0,1]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056C25E4-EA37-2086-B507-90F40C17F8A2}"/>
                  </a:ext>
                </a:extLst>
              </p:cNvPr>
              <p:cNvSpPr txBox="1"/>
              <p:nvPr/>
            </p:nvSpPr>
            <p:spPr>
              <a:xfrm>
                <a:off x="2863601" y="1776400"/>
                <a:ext cx="4354122" cy="7879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𝑐𝑜𝑠𝑦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056C25E4-EA37-2086-B507-90F40C17F8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3601" y="1776400"/>
                <a:ext cx="4354122" cy="787973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文本框 22">
            <a:extLst>
              <a:ext uri="{FF2B5EF4-FFF2-40B4-BE49-F238E27FC236}">
                <a16:creationId xmlns:a16="http://schemas.microsoft.com/office/drawing/2014/main" id="{E11BDD0D-8346-5440-96A5-F19A0299356F}"/>
              </a:ext>
            </a:extLst>
          </p:cNvPr>
          <p:cNvSpPr txBox="1"/>
          <p:nvPr/>
        </p:nvSpPr>
        <p:spPr>
          <a:xfrm>
            <a:off x="44791" y="893834"/>
            <a:ext cx="8731350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假设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ax,ay,az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为三轴重力分量，那么可以认为是向量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[0,0,g]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经过三轴旋转而得，因此满足：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1163773E-B45E-7B54-FEBC-55D0F1A4D166}"/>
              </a:ext>
            </a:extLst>
          </p:cNvPr>
          <p:cNvSpPr/>
          <p:nvPr/>
        </p:nvSpPr>
        <p:spPr>
          <a:xfrm>
            <a:off x="2689858" y="522149"/>
            <a:ext cx="6368102" cy="324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Z(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偏航角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为无关变量（绕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轴的任意旋转都不会改变重力加速度向量）</a:t>
            </a:r>
          </a:p>
        </p:txBody>
      </p:sp>
    </p:spTree>
    <p:extLst>
      <p:ext uri="{BB962C8B-B14F-4D97-AF65-F5344CB8AC3E}">
        <p14:creationId xmlns:p14="http://schemas.microsoft.com/office/powerpoint/2010/main" val="389592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" grpId="0" animBg="1"/>
      <p:bldP spid="205" grpId="0"/>
      <p:bldP spid="206" grpId="0"/>
      <p:bldP spid="207" grpId="0"/>
      <p:bldP spid="208" grpId="0"/>
      <p:bldP spid="2" grpId="0"/>
      <p:bldP spid="3" grpId="0"/>
      <p:bldP spid="7" grpId="0"/>
      <p:bldP spid="15" grpId="0"/>
      <p:bldP spid="17" grpId="0"/>
      <p:bldP spid="18" grpId="0"/>
      <p:bldP spid="22" grpId="0"/>
      <p:bldP spid="23" grpId="0"/>
      <p:bldP spid="2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A297EEC-6503-C313-A1E1-96B2C7D2B086}"/>
              </a:ext>
            </a:extLst>
          </p:cNvPr>
          <p:cNvSpPr txBox="1"/>
          <p:nvPr/>
        </p:nvSpPr>
        <p:spPr>
          <a:xfrm>
            <a:off x="110486" y="402606"/>
            <a:ext cx="5269230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利用加速度计测量角度缺陷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E6E50F9-BBD7-E923-B8D0-7A9DC38AA3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4" y="1705980"/>
            <a:ext cx="5964702" cy="3448950"/>
          </a:xfrm>
          <a:prstGeom prst="rect">
            <a:avLst/>
          </a:prstGeom>
        </p:spPr>
      </p:pic>
      <p:sp>
        <p:nvSpPr>
          <p:cNvPr id="203" name="文本框 202">
            <a:extLst>
              <a:ext uri="{FF2B5EF4-FFF2-40B4-BE49-F238E27FC236}">
                <a16:creationId xmlns:a16="http://schemas.microsoft.com/office/drawing/2014/main" id="{CB403561-1491-22B4-8C06-01C8686DEE07}"/>
              </a:ext>
            </a:extLst>
          </p:cNvPr>
          <p:cNvSpPr txBox="1"/>
          <p:nvPr/>
        </p:nvSpPr>
        <p:spPr>
          <a:xfrm>
            <a:off x="504824" y="781730"/>
            <a:ext cx="7343776" cy="957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① 由于绕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旋转，受到的重力加速度是不变的，所以加速度计无法检测偏航角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3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② 高频噪声使解算出的姿态容易产生抖动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3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③ 加速度计传感器无法区分重力加速度与外力加速度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51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87597" y="486514"/>
            <a:ext cx="2692907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利用陀螺仪检测姿态角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F650CED-B52D-E2E7-FD78-EF4799622183}"/>
              </a:ext>
            </a:extLst>
          </p:cNvPr>
          <p:cNvSpPr txBox="1"/>
          <p:nvPr/>
        </p:nvSpPr>
        <p:spPr>
          <a:xfrm>
            <a:off x="411483" y="969101"/>
            <a:ext cx="4655818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陀螺仪：检测物体绕坐标轴转动的“角速度”。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04C05A2B-9E5D-DA19-0FD9-D5CA530705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76" y="494372"/>
            <a:ext cx="1978827" cy="197882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58F9553-4814-E44A-EF97-1B343BD3B146}"/>
              </a:ext>
            </a:extLst>
          </p:cNvPr>
          <p:cNvSpPr txBox="1"/>
          <p:nvPr/>
        </p:nvSpPr>
        <p:spPr>
          <a:xfrm>
            <a:off x="262925" y="4358081"/>
            <a:ext cx="8793478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提高陀螺仪传感器的采样频率，即可减少积分误差，但器件本身会存在误差，长时间会累积误差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5ECBD21-6363-2A9C-5434-233C758687F9}"/>
              </a:ext>
            </a:extLst>
          </p:cNvPr>
          <p:cNvSpPr txBox="1"/>
          <p:nvPr/>
        </p:nvSpPr>
        <p:spPr>
          <a:xfrm>
            <a:off x="411483" y="1411521"/>
            <a:ext cx="7719644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将角速度对时间积分可计算出旋转“角度”，即获得某段时间内的姿态变化量。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6DF2F60C-DC09-9DAF-BD4C-6986A011E55D}"/>
              </a:ext>
            </a:extLst>
          </p:cNvPr>
          <p:cNvSpPr/>
          <p:nvPr/>
        </p:nvSpPr>
        <p:spPr>
          <a:xfrm>
            <a:off x="5727562" y="1060330"/>
            <a:ext cx="1563374" cy="39010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存在积分误差</a:t>
            </a: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3438A62D-95B4-D943-361E-DDFBBD1675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29569"/>
            <a:ext cx="2599703" cy="2289855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D91C7353-2EF5-1DA3-6357-41473509842A}"/>
              </a:ext>
            </a:extLst>
          </p:cNvPr>
          <p:cNvSpPr txBox="1"/>
          <p:nvPr/>
        </p:nvSpPr>
        <p:spPr>
          <a:xfrm>
            <a:off x="1674052" y="2058266"/>
            <a:ext cx="7026813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假设∠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Axz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为绕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轴转的角度，而时间为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Δt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，这时候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轴获得的角速度的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adc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值为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adc_rate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FB54436-580C-5D39-EAAB-52453D092DC9}"/>
              </a:ext>
            </a:extLst>
          </p:cNvPr>
          <p:cNvSpPr txBox="1"/>
          <p:nvPr/>
        </p:nvSpPr>
        <p:spPr>
          <a:xfrm>
            <a:off x="3237132" y="2507462"/>
            <a:ext cx="4814668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Zangle_rate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Zadc_rate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/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灵敏度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(deg/s)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9E87449E-8720-DDF6-1FB8-6532994949DD}"/>
              </a:ext>
            </a:extLst>
          </p:cNvPr>
          <p:cNvSpPr txBox="1"/>
          <p:nvPr/>
        </p:nvSpPr>
        <p:spPr>
          <a:xfrm>
            <a:off x="3237132" y="2905480"/>
            <a:ext cx="3410006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Zangle_rate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∠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Axz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/ </a:t>
            </a:r>
            <a:r>
              <a:rPr lang="en-US" altLang="zh-CN" sz="1400" dirty="0" err="1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Δt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</a:t>
            </a: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F9CD9513-55E2-B01B-4CD8-5FBFC01D2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7132" y="3341768"/>
            <a:ext cx="3117519" cy="97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88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7" grpId="0"/>
      <p:bldP spid="3" grpId="0"/>
      <p:bldP spid="29" grpId="0" animBg="1"/>
      <p:bldP spid="32" grpId="0"/>
      <p:bldP spid="33" grpId="0"/>
      <p:bldP spid="3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A297EEC-6503-C313-A1E1-96B2C7D2B086}"/>
              </a:ext>
            </a:extLst>
          </p:cNvPr>
          <p:cNvSpPr txBox="1"/>
          <p:nvPr/>
        </p:nvSpPr>
        <p:spPr>
          <a:xfrm>
            <a:off x="110486" y="402606"/>
            <a:ext cx="5269230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利用陀螺仪测量角度缺陷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3" name="文本框 202">
            <a:extLst>
              <a:ext uri="{FF2B5EF4-FFF2-40B4-BE49-F238E27FC236}">
                <a16:creationId xmlns:a16="http://schemas.microsoft.com/office/drawing/2014/main" id="{CB403561-1491-22B4-8C06-01C8686DEE07}"/>
              </a:ext>
            </a:extLst>
          </p:cNvPr>
          <p:cNvSpPr txBox="1"/>
          <p:nvPr/>
        </p:nvSpPr>
        <p:spPr>
          <a:xfrm>
            <a:off x="444501" y="784465"/>
            <a:ext cx="9271000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陀螺仪对抖动不敏感，不产生高频噪声，但存在零偏、积分误差，姿态会漂移，时间越久越大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9EE53BB-9D65-8AE1-C4DE-9848325ECF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34" y="1207850"/>
            <a:ext cx="7000296" cy="39356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59C4E75-4143-45ED-FBE7-6FFD4C9D7CB7}"/>
              </a:ext>
            </a:extLst>
          </p:cNvPr>
          <p:cNvSpPr txBox="1"/>
          <p:nvPr/>
        </p:nvSpPr>
        <p:spPr>
          <a:xfrm>
            <a:off x="444501" y="3175674"/>
            <a:ext cx="7650480" cy="792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打个比方，陀螺仪误差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0.1°/s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，静止不动时，也是存在。若静止了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分钟，积分测得旋转角度为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6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度；若静止了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小时，积分测得旋转角度为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360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度。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208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/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215169" y="435661"/>
            <a:ext cx="2692907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传感器数据融合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EA9AB4D-674E-11A0-E633-8C92D337C3F3}"/>
              </a:ext>
            </a:extLst>
          </p:cNvPr>
          <p:cNvSpPr txBox="1"/>
          <p:nvPr/>
        </p:nvSpPr>
        <p:spPr>
          <a:xfrm>
            <a:off x="583407" y="1261145"/>
            <a:ext cx="1210626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计算角度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2" name="左大括号 41">
            <a:extLst>
              <a:ext uri="{FF2B5EF4-FFF2-40B4-BE49-F238E27FC236}">
                <a16:creationId xmlns:a16="http://schemas.microsoft.com/office/drawing/2014/main" id="{5A5C2B83-6375-82BC-7B43-5705168B6686}"/>
              </a:ext>
            </a:extLst>
          </p:cNvPr>
          <p:cNvSpPr/>
          <p:nvPr/>
        </p:nvSpPr>
        <p:spPr>
          <a:xfrm>
            <a:off x="1561623" y="1005427"/>
            <a:ext cx="232410" cy="1018959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28D012A-B9B0-3829-69AF-2F5CB9E88D6F}"/>
              </a:ext>
            </a:extLst>
          </p:cNvPr>
          <p:cNvSpPr txBox="1"/>
          <p:nvPr/>
        </p:nvSpPr>
        <p:spPr>
          <a:xfrm>
            <a:off x="1794033" y="995808"/>
            <a:ext cx="12106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角速度积分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1903544-9CD7-C1D0-9AA2-481925E55B1C}"/>
              </a:ext>
            </a:extLst>
          </p:cNvPr>
          <p:cNvSpPr txBox="1"/>
          <p:nvPr/>
        </p:nvSpPr>
        <p:spPr>
          <a:xfrm>
            <a:off x="1794033" y="1682100"/>
            <a:ext cx="12106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加速度正交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DDCB8BBE-5350-B5C9-4881-13DB03BE89E1}"/>
              </a:ext>
            </a:extLst>
          </p:cNvPr>
          <p:cNvCxnSpPr>
            <a:stCxn id="43" idx="3"/>
          </p:cNvCxnSpPr>
          <p:nvPr/>
        </p:nvCxnSpPr>
        <p:spPr>
          <a:xfrm flipV="1">
            <a:off x="3004659" y="1155893"/>
            <a:ext cx="5760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C1AF43D-A6FF-F025-3FA7-C61FDBD71B04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004658" y="1844741"/>
            <a:ext cx="5760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727323D5-D5CC-598F-79EF-C29BB25B62E2}"/>
              </a:ext>
            </a:extLst>
          </p:cNvPr>
          <p:cNvSpPr txBox="1"/>
          <p:nvPr/>
        </p:nvSpPr>
        <p:spPr>
          <a:xfrm>
            <a:off x="3592354" y="995808"/>
            <a:ext cx="100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积分漂移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275EE88-C03F-4F0A-AEE1-F4FF0B85180A}"/>
              </a:ext>
            </a:extLst>
          </p:cNvPr>
          <p:cNvSpPr txBox="1"/>
          <p:nvPr/>
        </p:nvSpPr>
        <p:spPr>
          <a:xfrm>
            <a:off x="3592354" y="1682100"/>
            <a:ext cx="100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振动误差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30E7E028-C0D8-BE7E-F33A-C1EF07CF5FA1}"/>
              </a:ext>
            </a:extLst>
          </p:cNvPr>
          <p:cNvCxnSpPr/>
          <p:nvPr/>
        </p:nvCxnSpPr>
        <p:spPr>
          <a:xfrm flipV="1">
            <a:off x="4558828" y="1149257"/>
            <a:ext cx="5760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D555CF47-5A0D-1E3D-68D6-4B9E81BC0D17}"/>
              </a:ext>
            </a:extLst>
          </p:cNvPr>
          <p:cNvCxnSpPr>
            <a:cxnSpLocks/>
          </p:cNvCxnSpPr>
          <p:nvPr/>
        </p:nvCxnSpPr>
        <p:spPr>
          <a:xfrm flipV="1">
            <a:off x="4558827" y="1838105"/>
            <a:ext cx="5760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015CD1C3-BFFD-3A5A-65C6-AB1D1D3B713A}"/>
              </a:ext>
            </a:extLst>
          </p:cNvPr>
          <p:cNvSpPr txBox="1"/>
          <p:nvPr/>
        </p:nvSpPr>
        <p:spPr>
          <a:xfrm>
            <a:off x="5146523" y="989172"/>
            <a:ext cx="100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低频误差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58C4DB18-49AB-E1BC-CF01-B3E3828A6D78}"/>
              </a:ext>
            </a:extLst>
          </p:cNvPr>
          <p:cNvSpPr txBox="1"/>
          <p:nvPr/>
        </p:nvSpPr>
        <p:spPr>
          <a:xfrm>
            <a:off x="5146523" y="1675464"/>
            <a:ext cx="100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高频误差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58" name="连接符: 肘形 57">
            <a:extLst>
              <a:ext uri="{FF2B5EF4-FFF2-40B4-BE49-F238E27FC236}">
                <a16:creationId xmlns:a16="http://schemas.microsoft.com/office/drawing/2014/main" id="{9B2D9E3F-11BA-38C4-4153-237AE779BA81}"/>
              </a:ext>
            </a:extLst>
          </p:cNvPr>
          <p:cNvCxnSpPr>
            <a:cxnSpLocks/>
            <a:stCxn id="54" idx="3"/>
          </p:cNvCxnSpPr>
          <p:nvPr/>
        </p:nvCxnSpPr>
        <p:spPr>
          <a:xfrm>
            <a:off x="6154523" y="1158449"/>
            <a:ext cx="833017" cy="356457"/>
          </a:xfrm>
          <a:prstGeom prst="bentConnector3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连接符: 肘形 62">
            <a:extLst>
              <a:ext uri="{FF2B5EF4-FFF2-40B4-BE49-F238E27FC236}">
                <a16:creationId xmlns:a16="http://schemas.microsoft.com/office/drawing/2014/main" id="{43C34BCD-EA06-B66E-499F-ECE86E685884}"/>
              </a:ext>
            </a:extLst>
          </p:cNvPr>
          <p:cNvCxnSpPr>
            <a:cxnSpLocks/>
            <a:stCxn id="55" idx="3"/>
          </p:cNvCxnSpPr>
          <p:nvPr/>
        </p:nvCxnSpPr>
        <p:spPr>
          <a:xfrm flipV="1">
            <a:off x="6154523" y="1472838"/>
            <a:ext cx="415746" cy="371903"/>
          </a:xfrm>
          <a:prstGeom prst="bentConnector3">
            <a:avLst>
              <a:gd name="adj1" fmla="val 100403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>
            <a:extLst>
              <a:ext uri="{FF2B5EF4-FFF2-40B4-BE49-F238E27FC236}">
                <a16:creationId xmlns:a16="http://schemas.microsoft.com/office/drawing/2014/main" id="{1288546F-DC1F-6401-06B5-18074FFB8F1D}"/>
              </a:ext>
            </a:extLst>
          </p:cNvPr>
          <p:cNvSpPr txBox="1"/>
          <p:nvPr/>
        </p:nvSpPr>
        <p:spPr>
          <a:xfrm>
            <a:off x="6780241" y="1222518"/>
            <a:ext cx="1939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互补滤波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（向量外积补偿）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3B0FE1E5-3F76-F6E6-B2CE-A1458EB3ACA1}"/>
              </a:ext>
            </a:extLst>
          </p:cNvPr>
          <p:cNvSpPr txBox="1"/>
          <p:nvPr/>
        </p:nvSpPr>
        <p:spPr>
          <a:xfrm>
            <a:off x="102819" y="2237846"/>
            <a:ext cx="856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四元数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D34742C-25F3-7B5B-456C-4B38914BFDD3}"/>
              </a:ext>
            </a:extLst>
          </p:cNvPr>
          <p:cNvSpPr txBox="1"/>
          <p:nvPr/>
        </p:nvSpPr>
        <p:spPr>
          <a:xfrm>
            <a:off x="1766393" y="2237846"/>
            <a:ext cx="331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理论重力加速度分量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vx,vy,vz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E277B4D4-2F05-7464-1AB8-2DD19F1CD4CE}"/>
              </a:ext>
            </a:extLst>
          </p:cNvPr>
          <p:cNvSpPr txBox="1"/>
          <p:nvPr/>
        </p:nvSpPr>
        <p:spPr>
          <a:xfrm>
            <a:off x="2378339" y="3431730"/>
            <a:ext cx="3310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实际重力加速度分量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(ax/ay/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az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9351A530-186B-AF6D-2D05-F2435444D1FF}"/>
              </a:ext>
            </a:extLst>
          </p:cNvPr>
          <p:cNvSpPr txBox="1"/>
          <p:nvPr/>
        </p:nvSpPr>
        <p:spPr>
          <a:xfrm>
            <a:off x="1220100" y="2764917"/>
            <a:ext cx="61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误差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F7657EBD-E426-33FF-5870-3E69C1705C4B}"/>
              </a:ext>
            </a:extLst>
          </p:cNvPr>
          <p:cNvCxnSpPr>
            <a:cxnSpLocks/>
            <a:stCxn id="73" idx="3"/>
            <a:endCxn id="74" idx="1"/>
          </p:cNvCxnSpPr>
          <p:nvPr/>
        </p:nvCxnSpPr>
        <p:spPr>
          <a:xfrm>
            <a:off x="959592" y="2407123"/>
            <a:ext cx="806801" cy="0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92664E72-F557-2E9C-FF28-E1764AD7F69B}"/>
              </a:ext>
            </a:extLst>
          </p:cNvPr>
          <p:cNvCxnSpPr>
            <a:cxnSpLocks/>
          </p:cNvCxnSpPr>
          <p:nvPr/>
        </p:nvCxnSpPr>
        <p:spPr>
          <a:xfrm flipV="1">
            <a:off x="3421566" y="2569365"/>
            <a:ext cx="0" cy="828000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CB1523C0-BBB3-DAEA-24A6-4898C793EBEC}"/>
              </a:ext>
            </a:extLst>
          </p:cNvPr>
          <p:cNvCxnSpPr>
            <a:cxnSpLocks/>
            <a:endCxn id="76" idx="3"/>
          </p:cNvCxnSpPr>
          <p:nvPr/>
        </p:nvCxnSpPr>
        <p:spPr>
          <a:xfrm flipH="1" flipV="1">
            <a:off x="1832100" y="2934194"/>
            <a:ext cx="158946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连接符: 肘形 88">
            <a:extLst>
              <a:ext uri="{FF2B5EF4-FFF2-40B4-BE49-F238E27FC236}">
                <a16:creationId xmlns:a16="http://schemas.microsoft.com/office/drawing/2014/main" id="{C02A6E3A-C8D1-4D42-FBA9-1318C6996678}"/>
              </a:ext>
            </a:extLst>
          </p:cNvPr>
          <p:cNvCxnSpPr>
            <a:stCxn id="76" idx="1"/>
            <a:endCxn id="73" idx="2"/>
          </p:cNvCxnSpPr>
          <p:nvPr/>
        </p:nvCxnSpPr>
        <p:spPr>
          <a:xfrm rot="10800000">
            <a:off x="531206" y="2576400"/>
            <a:ext cx="688894" cy="357794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矩形: 圆角 89">
            <a:extLst>
              <a:ext uri="{FF2B5EF4-FFF2-40B4-BE49-F238E27FC236}">
                <a16:creationId xmlns:a16="http://schemas.microsoft.com/office/drawing/2014/main" id="{4D4C7876-1537-8F9B-E5E6-F55FE654D260}"/>
              </a:ext>
            </a:extLst>
          </p:cNvPr>
          <p:cNvSpPr/>
          <p:nvPr/>
        </p:nvSpPr>
        <p:spPr>
          <a:xfrm>
            <a:off x="2159088" y="505838"/>
            <a:ext cx="6020445" cy="39463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采用多种传感器数据来检测姿态的处理算法被称为“姿态融合”</a:t>
            </a:r>
          </a:p>
        </p:txBody>
      </p: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DDBA57DA-19AE-75E5-D024-6B91264BCF5D}"/>
              </a:ext>
            </a:extLst>
          </p:cNvPr>
          <p:cNvCxnSpPr>
            <a:cxnSpLocks/>
            <a:stCxn id="92" idx="3"/>
            <a:endCxn id="75" idx="1"/>
          </p:cNvCxnSpPr>
          <p:nvPr/>
        </p:nvCxnSpPr>
        <p:spPr>
          <a:xfrm>
            <a:off x="2037438" y="3601007"/>
            <a:ext cx="34090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本框 91">
            <a:extLst>
              <a:ext uri="{FF2B5EF4-FFF2-40B4-BE49-F238E27FC236}">
                <a16:creationId xmlns:a16="http://schemas.microsoft.com/office/drawing/2014/main" id="{9182CB9A-5E78-FC9E-4026-097C0CA865A7}"/>
              </a:ext>
            </a:extLst>
          </p:cNvPr>
          <p:cNvSpPr txBox="1"/>
          <p:nvPr/>
        </p:nvSpPr>
        <p:spPr>
          <a:xfrm>
            <a:off x="402761" y="3431730"/>
            <a:ext cx="1634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加速度计传感器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96" name="直接箭头连接符 95">
            <a:extLst>
              <a:ext uri="{FF2B5EF4-FFF2-40B4-BE49-F238E27FC236}">
                <a16:creationId xmlns:a16="http://schemas.microsoft.com/office/drawing/2014/main" id="{F077E45E-15BD-08C0-4ABB-957B1F62E19F}"/>
              </a:ext>
            </a:extLst>
          </p:cNvPr>
          <p:cNvCxnSpPr/>
          <p:nvPr/>
        </p:nvCxnSpPr>
        <p:spPr>
          <a:xfrm flipH="1">
            <a:off x="3614615" y="2587436"/>
            <a:ext cx="360000" cy="7200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箭头连接符 96">
            <a:extLst>
              <a:ext uri="{FF2B5EF4-FFF2-40B4-BE49-F238E27FC236}">
                <a16:creationId xmlns:a16="http://schemas.microsoft.com/office/drawing/2014/main" id="{BDC7A414-D8DF-A78A-D2C0-1E5396BA4032}"/>
              </a:ext>
            </a:extLst>
          </p:cNvPr>
          <p:cNvCxnSpPr>
            <a:cxnSpLocks/>
          </p:cNvCxnSpPr>
          <p:nvPr/>
        </p:nvCxnSpPr>
        <p:spPr>
          <a:xfrm>
            <a:off x="3975168" y="2587436"/>
            <a:ext cx="360000" cy="7200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弧形 99">
            <a:extLst>
              <a:ext uri="{FF2B5EF4-FFF2-40B4-BE49-F238E27FC236}">
                <a16:creationId xmlns:a16="http://schemas.microsoft.com/office/drawing/2014/main" id="{7F01151D-C2E0-1F11-9883-F5AFC17B12C8}"/>
              </a:ext>
            </a:extLst>
          </p:cNvPr>
          <p:cNvSpPr/>
          <p:nvPr/>
        </p:nvSpPr>
        <p:spPr>
          <a:xfrm rot="9489764">
            <a:off x="3800063" y="2588752"/>
            <a:ext cx="490483" cy="246822"/>
          </a:xfrm>
          <a:prstGeom prst="arc">
            <a:avLst>
              <a:gd name="adj1" fmla="val 16200000"/>
              <a:gd name="adj2" fmla="val 2085401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165BDE6-CC87-98B8-BDE1-FB8FE54DA9EC}"/>
              </a:ext>
            </a:extLst>
          </p:cNvPr>
          <p:cNvSpPr txBox="1"/>
          <p:nvPr/>
        </p:nvSpPr>
        <p:spPr>
          <a:xfrm>
            <a:off x="3825755" y="2776365"/>
            <a:ext cx="306000" cy="299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α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0AF7898F-C588-7CC8-C8F5-0489134172BC}"/>
              </a:ext>
            </a:extLst>
          </p:cNvPr>
          <p:cNvSpPr txBox="1"/>
          <p:nvPr/>
        </p:nvSpPr>
        <p:spPr>
          <a:xfrm>
            <a:off x="4705218" y="2782374"/>
            <a:ext cx="987299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误差表示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9A4236F3-0AFF-F06A-FDF8-C89CF6A3EC2C}"/>
              </a:ext>
            </a:extLst>
          </p:cNvPr>
          <p:cNvSpPr txBox="1"/>
          <p:nvPr/>
        </p:nvSpPr>
        <p:spPr>
          <a:xfrm>
            <a:off x="4429547" y="2098557"/>
            <a:ext cx="3462147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表示向量的关系：内积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数乘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zh-CN" altLang="en-US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外积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叉乘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8CD6928A-549D-3C18-F5BD-DDF7E87CAAFA}"/>
              </a:ext>
            </a:extLst>
          </p:cNvPr>
          <p:cNvSpPr txBox="1"/>
          <p:nvPr/>
        </p:nvSpPr>
        <p:spPr>
          <a:xfrm>
            <a:off x="109853" y="3794460"/>
            <a:ext cx="5382668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补偿误差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需要构建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PI(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比例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-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积分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控制器来控制补偿值的大小与精度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7C67243F-D968-5641-1BF2-7DFBFF0D5801}"/>
              </a:ext>
            </a:extLst>
          </p:cNvPr>
          <p:cNvSpPr txBox="1"/>
          <p:nvPr/>
        </p:nvSpPr>
        <p:spPr>
          <a:xfrm>
            <a:off x="1425214" y="4127359"/>
            <a:ext cx="5729466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error_gyro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Kp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 error + Ki 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∫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error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error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对应的就是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ex/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ey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/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234402C8-5264-4141-D1FC-513A2951073B}"/>
              </a:ext>
            </a:extLst>
          </p:cNvPr>
          <p:cNvSpPr txBox="1"/>
          <p:nvPr/>
        </p:nvSpPr>
        <p:spPr>
          <a:xfrm>
            <a:off x="104432" y="4193533"/>
            <a:ext cx="20864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补偿到陀螺仪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951A616A-612A-9213-8805-5563C0EE6A69}"/>
              </a:ext>
            </a:extLst>
          </p:cNvPr>
          <p:cNvSpPr txBox="1"/>
          <p:nvPr/>
        </p:nvSpPr>
        <p:spPr>
          <a:xfrm>
            <a:off x="112856" y="4441485"/>
            <a:ext cx="5266860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积分项用来消除静态误差，比例项用来控制传感器的“可信度”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4" name="文本框 123">
            <a:extLst>
              <a:ext uri="{FF2B5EF4-FFF2-40B4-BE49-F238E27FC236}">
                <a16:creationId xmlns:a16="http://schemas.microsoft.com/office/drawing/2014/main" id="{068ED5FF-0646-E7BE-10A6-A4B08D527550}"/>
              </a:ext>
            </a:extLst>
          </p:cNvPr>
          <p:cNvSpPr txBox="1"/>
          <p:nvPr/>
        </p:nvSpPr>
        <p:spPr>
          <a:xfrm>
            <a:off x="6709814" y="3901292"/>
            <a:ext cx="2363759" cy="705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Kp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越大，更加信任加速度计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Kp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越小，更加信任陀螺仪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左大括号 2">
            <a:extLst>
              <a:ext uri="{FF2B5EF4-FFF2-40B4-BE49-F238E27FC236}">
                <a16:creationId xmlns:a16="http://schemas.microsoft.com/office/drawing/2014/main" id="{697A2569-4FF0-BD41-30D0-C0D929CD2F25}"/>
              </a:ext>
            </a:extLst>
          </p:cNvPr>
          <p:cNvSpPr/>
          <p:nvPr/>
        </p:nvSpPr>
        <p:spPr>
          <a:xfrm>
            <a:off x="7832689" y="1906230"/>
            <a:ext cx="232410" cy="836844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D6B5E25-7C75-8DE7-BF77-01DC429D2F82}"/>
              </a:ext>
            </a:extLst>
          </p:cNvPr>
          <p:cNvSpPr txBox="1"/>
          <p:nvPr/>
        </p:nvSpPr>
        <p:spPr>
          <a:xfrm>
            <a:off x="7965198" y="1903945"/>
            <a:ext cx="122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|a|*|b|*sinα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ADC0A29-D1C6-7801-BAA5-9FF1E94EE5BC}"/>
              </a:ext>
            </a:extLst>
          </p:cNvPr>
          <p:cNvSpPr txBox="1"/>
          <p:nvPr/>
        </p:nvSpPr>
        <p:spPr>
          <a:xfrm>
            <a:off x="7965198" y="2414156"/>
            <a:ext cx="122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坐标表示</a:t>
            </a:r>
            <a:endParaRPr lang="en-US" altLang="zh-CN" sz="1600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09B0707C-8275-8E70-2D46-11B869806DAD}"/>
                  </a:ext>
                </a:extLst>
              </p:cNvPr>
              <p:cNvSpPr txBox="1"/>
              <p:nvPr/>
            </p:nvSpPr>
            <p:spPr>
              <a:xfrm>
                <a:off x="5689045" y="2868720"/>
                <a:ext cx="3333031" cy="78765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e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 smtClean="0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𝑎𝑦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az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𝑎𝑦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𝑎𝑥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vx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vy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𝑣𝑧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09B0707C-8275-8E70-2D46-11B869806D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9045" y="2868720"/>
                <a:ext cx="3333031" cy="78765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5050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2" grpId="0" animBg="1"/>
      <p:bldP spid="43" grpId="0"/>
      <p:bldP spid="44" grpId="0"/>
      <p:bldP spid="50" grpId="0"/>
      <p:bldP spid="51" grpId="0"/>
      <p:bldP spid="54" grpId="0"/>
      <p:bldP spid="55" grpId="0"/>
      <p:bldP spid="72" grpId="0"/>
      <p:bldP spid="73" grpId="0"/>
      <p:bldP spid="74" grpId="0"/>
      <p:bldP spid="75" grpId="0"/>
      <p:bldP spid="76" grpId="0"/>
      <p:bldP spid="90" grpId="0" animBg="1"/>
      <p:bldP spid="92" grpId="0"/>
      <p:bldP spid="100" grpId="0" animBg="1"/>
      <p:bldP spid="104" grpId="0"/>
      <p:bldP spid="105" grpId="0"/>
      <p:bldP spid="106" grpId="0"/>
      <p:bldP spid="117" grpId="0"/>
      <p:bldP spid="118" grpId="0"/>
      <p:bldP spid="119" grpId="0"/>
      <p:bldP spid="124" grpId="0"/>
      <p:bldP spid="3" grpId="0" animBg="1"/>
      <p:bldP spid="7" grpId="0"/>
      <p:bldP spid="8" grpId="0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278258" y="592441"/>
            <a:ext cx="440254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姿态表示的方式：欧拉角、旋转矩阵、四元数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C88E33E-1E9B-894E-C0B1-3BB398332B62}"/>
              </a:ext>
            </a:extLst>
          </p:cNvPr>
          <p:cNvSpPr txBox="1"/>
          <p:nvPr/>
        </p:nvSpPr>
        <p:spPr>
          <a:xfrm>
            <a:off x="278258" y="1454944"/>
            <a:ext cx="874382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姿态融合解算时，通常使用“四元数”来表示姿态，处理完毕再把四元数转换成欧拉角。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AE0E4416-F95B-67F2-CE0A-06E603B7E285}"/>
              </a:ext>
            </a:extLst>
          </p:cNvPr>
          <p:cNvSpPr/>
          <p:nvPr/>
        </p:nvSpPr>
        <p:spPr>
          <a:xfrm>
            <a:off x="4680799" y="628754"/>
            <a:ext cx="4341281" cy="38762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欧拉角表示姿态时会存在“万向节死锁”问题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2055431-AECC-4849-46F0-0394D13A17AC}"/>
              </a:ext>
            </a:extLst>
          </p:cNvPr>
          <p:cNvSpPr txBox="1"/>
          <p:nvPr/>
        </p:nvSpPr>
        <p:spPr>
          <a:xfrm>
            <a:off x="278258" y="1030664"/>
            <a:ext cx="791324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对于单片机来说，大量三角运算会拖慢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MCU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的运算效率，耗费很多时间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49B5B2B-D115-955D-5CBC-BDB26580CEF3}"/>
              </a:ext>
            </a:extLst>
          </p:cNvPr>
          <p:cNvSpPr txBox="1"/>
          <p:nvPr/>
        </p:nvSpPr>
        <p:spPr>
          <a:xfrm>
            <a:off x="738553" y="2366212"/>
            <a:ext cx="2676880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q = q0 + q1*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+ q2*j + q3*k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14C73EB-EAD0-38EB-CD18-4A1B16D72AD3}"/>
              </a:ext>
            </a:extLst>
          </p:cNvPr>
          <p:cNvSpPr txBox="1"/>
          <p:nvPr/>
        </p:nvSpPr>
        <p:spPr>
          <a:xfrm>
            <a:off x="278258" y="1886688"/>
            <a:ext cx="8127189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四元数是由四个元所构成的数，由实数部分和虚数部分构成，一般表述如下：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AA42DF66-3103-F673-7154-EE8442AF315C}"/>
              </a:ext>
            </a:extLst>
          </p:cNvPr>
          <p:cNvCxnSpPr>
            <a:stCxn id="33" idx="3"/>
          </p:cNvCxnSpPr>
          <p:nvPr/>
        </p:nvCxnSpPr>
        <p:spPr>
          <a:xfrm>
            <a:off x="3415433" y="2577905"/>
            <a:ext cx="154800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38DDCF83-C752-A18A-1B2C-2F6E64B2832B}"/>
              </a:ext>
            </a:extLst>
          </p:cNvPr>
          <p:cNvSpPr txBox="1"/>
          <p:nvPr/>
        </p:nvSpPr>
        <p:spPr>
          <a:xfrm>
            <a:off x="3312630" y="2218642"/>
            <a:ext cx="1921453" cy="340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应用到方向余弦矩阵中</a:t>
            </a:r>
            <a:endParaRPr lang="en-US" altLang="zh-CN" sz="12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D94F27DD-E589-919A-C0DF-7B4F17453785}"/>
                  </a:ext>
                </a:extLst>
              </p:cNvPr>
              <p:cNvSpPr txBox="1"/>
              <p:nvPr/>
            </p:nvSpPr>
            <p:spPr>
              <a:xfrm>
                <a:off x="87168" y="2838655"/>
                <a:ext cx="7992000" cy="90717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2+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3)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3)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3−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3−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D94F27DD-E589-919A-C0DF-7B4F174537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68" y="2838655"/>
                <a:ext cx="7992000" cy="9071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112DEA6A-22E3-142C-D29C-BE03D65871EA}"/>
                  </a:ext>
                </a:extLst>
              </p:cNvPr>
              <p:cNvSpPr txBox="1"/>
              <p:nvPr/>
            </p:nvSpPr>
            <p:spPr>
              <a:xfrm>
                <a:off x="2777207" y="3932246"/>
                <a:ext cx="5245090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600" i="1" smtClean="0">
                          <a:latin typeface="Cambria Math" panose="02040503050406030204" pitchFamily="18" charset="0"/>
                        </a:rPr>
                        <m:t>roll</m:t>
                      </m:r>
                      <m:r>
                        <a:rPr lang="el-GR" altLang="zh-CN" sz="160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𝑎𝑟𝑐𝑡𝑎𝑛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2(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2+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3)/(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112DEA6A-22E3-142C-D29C-BE03D65871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7207" y="3932246"/>
                <a:ext cx="5245090" cy="246221"/>
              </a:xfrm>
              <a:prstGeom prst="rect">
                <a:avLst/>
              </a:prstGeom>
              <a:blipFill>
                <a:blip r:embed="rId4"/>
                <a:stretch>
                  <a:fillRect l="-465" b="-3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E7A77608-052D-4648-E9BF-435615220C2A}"/>
                  </a:ext>
                </a:extLst>
              </p:cNvPr>
              <p:cNvSpPr txBox="1"/>
              <p:nvPr/>
            </p:nvSpPr>
            <p:spPr>
              <a:xfrm>
                <a:off x="2777207" y="4217141"/>
                <a:ext cx="3118124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𝑝𝑖𝑡𝑐h</m:t>
                      </m:r>
                      <m:r>
                        <a:rPr lang="el-GR" altLang="zh-CN" sz="160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altLang="zh-CN" sz="16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𝑎𝑟𝑐𝑠𝑖𝑛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2(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3−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E7A77608-052D-4648-E9BF-435615220C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7207" y="4217141"/>
                <a:ext cx="3118124" cy="246221"/>
              </a:xfrm>
              <a:prstGeom prst="rect">
                <a:avLst/>
              </a:prstGeom>
              <a:blipFill>
                <a:blip r:embed="rId5"/>
                <a:stretch>
                  <a:fillRect l="-1957" b="-32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C8D4D877-A4D4-8080-946C-F3787E4DD718}"/>
                  </a:ext>
                </a:extLst>
              </p:cNvPr>
              <p:cNvSpPr txBox="1"/>
              <p:nvPr/>
            </p:nvSpPr>
            <p:spPr>
              <a:xfrm>
                <a:off x="2785529" y="4502036"/>
                <a:ext cx="5340501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600" i="1" smtClean="0">
                          <a:latin typeface="Cambria Math" panose="02040503050406030204" pitchFamily="18" charset="0"/>
                        </a:rPr>
                        <m:t>yaw</m:t>
                      </m:r>
                      <m:r>
                        <a:rPr lang="el-GR" altLang="zh-CN" sz="160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𝑎𝑟𝑐𝑡𝑎𝑛</m:t>
                          </m:r>
                        </m:fName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d>
                            <m:dPr>
                              <m:ctrlPr>
                                <a:rPr lang="en-US" altLang="zh-CN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2(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2+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/(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C8D4D877-A4D4-8080-946C-F3787E4DD7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85529" y="4502036"/>
                <a:ext cx="5340501" cy="246221"/>
              </a:xfrm>
              <a:prstGeom prst="rect">
                <a:avLst/>
              </a:prstGeom>
              <a:blipFill>
                <a:blip r:embed="rId6"/>
                <a:stretch>
                  <a:fillRect l="-457" t="-2500" b="-32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文本框 41">
            <a:extLst>
              <a:ext uri="{FF2B5EF4-FFF2-40B4-BE49-F238E27FC236}">
                <a16:creationId xmlns:a16="http://schemas.microsoft.com/office/drawing/2014/main" id="{82ACA49F-12D2-541C-2066-CC23FA3C9F96}"/>
              </a:ext>
            </a:extLst>
          </p:cNvPr>
          <p:cNvSpPr txBox="1"/>
          <p:nvPr/>
        </p:nvSpPr>
        <p:spPr>
          <a:xfrm>
            <a:off x="136552" y="4203760"/>
            <a:ext cx="27543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欧拉角通过四元数计算得到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3" name="左大括号 42">
            <a:extLst>
              <a:ext uri="{FF2B5EF4-FFF2-40B4-BE49-F238E27FC236}">
                <a16:creationId xmlns:a16="http://schemas.microsoft.com/office/drawing/2014/main" id="{C9DCA516-FB85-A3BC-043E-B359FD873A19}"/>
              </a:ext>
            </a:extLst>
          </p:cNvPr>
          <p:cNvSpPr/>
          <p:nvPr/>
        </p:nvSpPr>
        <p:spPr>
          <a:xfrm rot="10800000">
            <a:off x="8039391" y="3932245"/>
            <a:ext cx="232410" cy="836844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73808AEE-6F9B-5343-4BAC-91FACAC344B1}"/>
              </a:ext>
            </a:extLst>
          </p:cNvPr>
          <p:cNvSpPr txBox="1"/>
          <p:nvPr/>
        </p:nvSpPr>
        <p:spPr>
          <a:xfrm>
            <a:off x="8211648" y="4177550"/>
            <a:ext cx="9323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求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个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157332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5" grpId="0" animBg="1"/>
      <p:bldP spid="32" grpId="0"/>
      <p:bldP spid="33" grpId="0"/>
      <p:bldP spid="34" grpId="0"/>
      <p:bldP spid="37" grpId="0"/>
      <p:bldP spid="38" grpId="0"/>
      <p:bldP spid="39" grpId="0"/>
      <p:bldP spid="40" grpId="0"/>
      <p:bldP spid="41" grpId="0"/>
      <p:bldP spid="42" grpId="0"/>
      <p:bldP spid="43" grpId="0" animBg="1"/>
      <p:bldP spid="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" name="矩形 39">
            <a:extLst>
              <a:ext uri="{FF2B5EF4-FFF2-40B4-BE49-F238E27FC236}">
                <a16:creationId xmlns:a16="http://schemas.microsoft.com/office/drawing/2014/main" id="{A4ECB5F6-D764-B6AE-491E-FCCBF23AC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461430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7" name="矩形 39">
            <a:extLst>
              <a:ext uri="{FF2B5EF4-FFF2-40B4-BE49-F238E27FC236}">
                <a16:creationId xmlns:a16="http://schemas.microsoft.com/office/drawing/2014/main" id="{AC6F468E-AAB6-7FA8-E586-2DAC59A29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919845"/>
            <a:ext cx="8661543" cy="746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SH3001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Senodia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公司生产的一款六轴姿态传感器，可测量芯片自身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轴的加速度以及角速度参数，通过姿态融合，进而得到姿态角。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8FB5BC97-BB9F-38F8-D438-7749CB30633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587" y="1341275"/>
            <a:ext cx="1782493" cy="1428226"/>
          </a:xfrm>
          <a:prstGeom prst="rect">
            <a:avLst/>
          </a:prstGeom>
        </p:spPr>
      </p:pic>
      <p:sp>
        <p:nvSpPr>
          <p:cNvPr id="16" name="矩形 39">
            <a:extLst>
              <a:ext uri="{FF2B5EF4-FFF2-40B4-BE49-F238E27FC236}">
                <a16:creationId xmlns:a16="http://schemas.microsoft.com/office/drawing/2014/main" id="{A357586D-3244-4968-9A82-9E1537D4EE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1680104"/>
            <a:ext cx="6373639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三轴加速度计（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Accelerometer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）：测量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轴的加速度。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3FB1FB56-708C-E5D9-B2C6-AB8A8332458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4"/>
          <a:stretch/>
        </p:blipFill>
        <p:spPr>
          <a:xfrm>
            <a:off x="367" y="2492806"/>
            <a:ext cx="2773238" cy="1968601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12B452BC-EF42-489F-D8FE-6AC6F015DB3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185"/>
          <a:stretch/>
        </p:blipFill>
        <p:spPr>
          <a:xfrm>
            <a:off x="2432242" y="2734515"/>
            <a:ext cx="2857647" cy="1685894"/>
          </a:xfrm>
          <a:prstGeom prst="rect">
            <a:avLst/>
          </a:prstGeom>
        </p:spPr>
      </p:pic>
      <p:sp>
        <p:nvSpPr>
          <p:cNvPr id="31" name="矩形 39">
            <a:extLst>
              <a:ext uri="{FF2B5EF4-FFF2-40B4-BE49-F238E27FC236}">
                <a16:creationId xmlns:a16="http://schemas.microsoft.com/office/drawing/2014/main" id="{DCAC6B38-E9AF-502F-4E82-289645DDCA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255" y="4358030"/>
            <a:ext cx="3211199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哪个面受力，就哪个面产生值。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矩形 39">
            <a:extLst>
              <a:ext uri="{FF2B5EF4-FFF2-40B4-BE49-F238E27FC236}">
                <a16:creationId xmlns:a16="http://schemas.microsoft.com/office/drawing/2014/main" id="{0E8B71E2-0775-A4A2-D912-E2F34C919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2064893"/>
            <a:ext cx="6373639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三轴陀螺仪传感器（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Gyroscope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）：测量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轴的角速度。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DAAF0D5E-CB9F-F3CE-FEFB-C741E9AE38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8787" y="2666182"/>
            <a:ext cx="2209724" cy="180451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F7EA830-317D-613D-147F-B68C54EE232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165" y="2904335"/>
            <a:ext cx="1930831" cy="1628618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/>
      <p:bldP spid="31" grpId="0"/>
      <p:bldP spid="1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F1B748B-5590-D949-32E5-A94B6B7683E5}"/>
              </a:ext>
            </a:extLst>
          </p:cNvPr>
          <p:cNvSpPr txBox="1"/>
          <p:nvPr/>
        </p:nvSpPr>
        <p:spPr>
          <a:xfrm>
            <a:off x="164378" y="381319"/>
            <a:ext cx="1657222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四元数的求解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80C4CA0-92E2-B840-6A3B-126A738C59C3}"/>
              </a:ext>
            </a:extLst>
          </p:cNvPr>
          <p:cNvSpPr txBox="1"/>
          <p:nvPr/>
        </p:nvSpPr>
        <p:spPr>
          <a:xfrm>
            <a:off x="396608" y="1575077"/>
            <a:ext cx="4488587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令该四元数对时间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进行微分，可得微分方程：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860E864-21D0-E3BC-6D6B-D2A024EF17D4}"/>
              </a:ext>
            </a:extLst>
          </p:cNvPr>
          <p:cNvSpPr txBox="1"/>
          <p:nvPr/>
        </p:nvSpPr>
        <p:spPr>
          <a:xfrm>
            <a:off x="396608" y="1145956"/>
            <a:ext cx="521208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四元数的另外一种表达：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q = cos θ/2 + </a:t>
            </a:r>
            <a:r>
              <a:rPr lang="el-GR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λ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sin θ/2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0507135D-879A-B27C-C723-BAC78211F1E4}"/>
                  </a:ext>
                </a:extLst>
              </p:cNvPr>
              <p:cNvSpPr txBox="1"/>
              <p:nvPr/>
            </p:nvSpPr>
            <p:spPr>
              <a:xfrm>
                <a:off x="396608" y="2049107"/>
                <a:ext cx="4488587" cy="10641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𝑄</m:t>
                          </m:r>
                        </m:num>
                        <m:den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altLang="zh-CN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</m:eqAr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0507135D-879A-B27C-C723-BAC78211F1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608" y="2049107"/>
                <a:ext cx="4488587" cy="1064137"/>
              </a:xfrm>
              <a:prstGeom prst="rect">
                <a:avLst/>
              </a:prstGeom>
              <a:blipFill>
                <a:blip r:embed="rId3"/>
                <a:stretch>
                  <a:fillRect b="-5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D061E97F-3420-1931-5001-4EBA7DE5CD9B}"/>
                  </a:ext>
                </a:extLst>
              </p:cNvPr>
              <p:cNvSpPr txBox="1"/>
              <p:nvPr/>
            </p:nvSpPr>
            <p:spPr>
              <a:xfrm>
                <a:off x="396609" y="3411616"/>
                <a:ext cx="2044192" cy="6029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记为：</a:t>
                </a:r>
                <a:r>
                  <a:rPr lang="zh-CN" altLang="en-US" sz="1600" dirty="0">
                    <a:solidFill>
                      <a:srgbClr val="836967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en-US" sz="16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sz="16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ⅆ</m:t>
                        </m:r>
                        <m:r>
                          <a:rPr lang="zh-CN" altLang="en-US" sz="16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num>
                      <m:den>
                        <m:r>
                          <a:rPr lang="zh-CN" altLang="en-US" sz="16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ⅆ</m:t>
                        </m:r>
                        <m:r>
                          <a:rPr lang="zh-CN" altLang="en-US" sz="16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zh-CN" altLang="en-US" sz="16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6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6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altLang="zh-CN" sz="16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altLang="zh-CN" sz="16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endParaRPr lang="en-US" altLang="zh-CN" sz="1600" i="1" dirty="0">
                  <a:solidFill>
                    <a:srgbClr val="00206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D061E97F-3420-1931-5001-4EBA7DE5CD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609" y="3411616"/>
                <a:ext cx="2044192" cy="602922"/>
              </a:xfrm>
              <a:prstGeom prst="rect">
                <a:avLst/>
              </a:prstGeom>
              <a:blipFill>
                <a:blip r:embed="rId4"/>
                <a:stretch>
                  <a:fillRect l="-14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矩形 15">
            <a:extLst>
              <a:ext uri="{FF2B5EF4-FFF2-40B4-BE49-F238E27FC236}">
                <a16:creationId xmlns:a16="http://schemas.microsoft.com/office/drawing/2014/main" id="{6CCFEA48-7131-83FD-7561-8B9365BF6719}"/>
              </a:ext>
            </a:extLst>
          </p:cNvPr>
          <p:cNvSpPr/>
          <p:nvPr/>
        </p:nvSpPr>
        <p:spPr>
          <a:xfrm>
            <a:off x="1104313" y="2049665"/>
            <a:ext cx="3010486" cy="1118856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4A5DAA0-1E30-5298-39A8-D1AFA089FFEF}"/>
              </a:ext>
            </a:extLst>
          </p:cNvPr>
          <p:cNvSpPr/>
          <p:nvPr/>
        </p:nvSpPr>
        <p:spPr>
          <a:xfrm>
            <a:off x="4202888" y="2049107"/>
            <a:ext cx="491512" cy="111885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6E0666D-6334-B275-314D-4935A2945213}"/>
              </a:ext>
            </a:extLst>
          </p:cNvPr>
          <p:cNvSpPr/>
          <p:nvPr/>
        </p:nvSpPr>
        <p:spPr>
          <a:xfrm>
            <a:off x="1611729" y="3637302"/>
            <a:ext cx="209871" cy="28075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A33DC93-B595-F808-A64A-1267ABBC0833}"/>
              </a:ext>
            </a:extLst>
          </p:cNvPr>
          <p:cNvSpPr/>
          <p:nvPr/>
        </p:nvSpPr>
        <p:spPr>
          <a:xfrm>
            <a:off x="1936088" y="3637302"/>
            <a:ext cx="209871" cy="2807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F5B7533C-D4E9-027C-FBE5-1F8893914EB4}"/>
                  </a:ext>
                </a:extLst>
              </p:cNvPr>
              <p:cNvSpPr txBox="1"/>
              <p:nvPr/>
            </p:nvSpPr>
            <p:spPr>
              <a:xfrm>
                <a:off x="5020093" y="1504705"/>
                <a:ext cx="3727077" cy="7936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num>
                        <m:den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6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i="1" dirty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1600" i="0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1600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US" altLang="zh-CN" sz="1600" dirty="0">
                  <a:solidFill>
                    <a:srgbClr val="00206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F5B7533C-D4E9-027C-FBE5-1F8893914E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0093" y="1504705"/>
                <a:ext cx="3727077" cy="79361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文本框 20">
            <a:extLst>
              <a:ext uri="{FF2B5EF4-FFF2-40B4-BE49-F238E27FC236}">
                <a16:creationId xmlns:a16="http://schemas.microsoft.com/office/drawing/2014/main" id="{922AC08F-EFDE-B110-6C53-D150477516AE}"/>
              </a:ext>
            </a:extLst>
          </p:cNvPr>
          <p:cNvSpPr txBox="1"/>
          <p:nvPr/>
        </p:nvSpPr>
        <p:spPr>
          <a:xfrm>
            <a:off x="5020093" y="2239417"/>
            <a:ext cx="4123908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根据一阶龙格库塔可以求解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的迭代公式：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26075D6F-086B-EE0A-7315-DE9CE2D2A986}"/>
                  </a:ext>
                </a:extLst>
              </p:cNvPr>
              <p:cNvSpPr txBox="1"/>
              <p:nvPr/>
            </p:nvSpPr>
            <p:spPr>
              <a:xfrm>
                <a:off x="5379716" y="2744838"/>
                <a:ext cx="3066031" cy="2635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d>
                            <m:dPr>
                              <m:ctrlPr>
                                <a:rPr lang="zh-CN" altLang="en-US" sz="16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16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sub>
                      </m:sSub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1600" i="1" dirty="0">
                  <a:solidFill>
                    <a:srgbClr val="00206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26075D6F-086B-EE0A-7315-DE9CE2D2A9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9716" y="2744838"/>
                <a:ext cx="3066031" cy="263534"/>
              </a:xfrm>
              <a:prstGeom prst="rect">
                <a:avLst/>
              </a:prstGeom>
              <a:blipFill>
                <a:blip r:embed="rId6"/>
                <a:stretch>
                  <a:fillRect l="-1590" b="-279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5C548A75-E3F8-F836-1BA0-2336E6DD115E}"/>
                  </a:ext>
                </a:extLst>
              </p:cNvPr>
              <p:cNvSpPr txBox="1"/>
              <p:nvPr/>
            </p:nvSpPr>
            <p:spPr>
              <a:xfrm>
                <a:off x="3680413" y="3150979"/>
                <a:ext cx="5457297" cy="102720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sz="16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16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0′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1′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zh-CN" altLang="en-US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2′</m:t>
                                    </m:r>
                                  </m:e>
                                  <m:e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3′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  <m:r>
                        <a:rPr lang="en-US" altLang="zh-CN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16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zh-CN" altLang="en-US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e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  <m:r>
                        <a:rPr lang="en-US" altLang="zh-CN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CN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zh-CN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altLang="zh-CN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Δt</m:t>
                      </m:r>
                      <m:r>
                        <a:rPr lang="en-US" altLang="zh-CN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16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2−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3+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1600" i="1" dirty="0">
                  <a:solidFill>
                    <a:srgbClr val="00206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5C548A75-E3F8-F836-1BA0-2336E6DD11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0413" y="3150979"/>
                <a:ext cx="5457297" cy="102720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文本框 27">
            <a:extLst>
              <a:ext uri="{FF2B5EF4-FFF2-40B4-BE49-F238E27FC236}">
                <a16:creationId xmlns:a16="http://schemas.microsoft.com/office/drawing/2014/main" id="{FEE6FCF6-957D-18A2-8D28-F9A07DC672E9}"/>
              </a:ext>
            </a:extLst>
          </p:cNvPr>
          <p:cNvSpPr txBox="1"/>
          <p:nvPr/>
        </p:nvSpPr>
        <p:spPr>
          <a:xfrm>
            <a:off x="5020093" y="1278107"/>
            <a:ext cx="3575267" cy="423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引入一阶龙格库塔求解微分方程：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3C5BF946-88BD-BF55-937B-9C25C1B6D357}"/>
                  </a:ext>
                </a:extLst>
              </p:cNvPr>
              <p:cNvSpPr txBox="1"/>
              <p:nvPr/>
            </p:nvSpPr>
            <p:spPr>
              <a:xfrm>
                <a:off x="2304238" y="4107463"/>
                <a:ext cx="6756009" cy="4227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sz="16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altLang="zh-CN" sz="16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就是对应的是陀螺仪</a:t>
                </a:r>
                <a:r>
                  <a:rPr lang="en-US" altLang="zh-CN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x</a:t>
                </a:r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轴角速度，</a:t>
                </a:r>
                <a14:m>
                  <m:oMath xmlns:m="http://schemas.openxmlformats.org/officeDocument/2006/math">
                    <m:r>
                      <a:rPr lang="en-US" altLang="zh-CN" sz="16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𝜔</m:t>
                    </m:r>
                    <m:r>
                      <m:rPr>
                        <m:sty m:val="p"/>
                      </m:rPr>
                      <a:rPr lang="en-US" altLang="zh-CN" sz="16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y</m:t>
                    </m:r>
                  </m:oMath>
                </a14:m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就是</a:t>
                </a:r>
                <a:r>
                  <a:rPr lang="en-US" altLang="zh-CN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y</a:t>
                </a:r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轴角速度，</a:t>
                </a:r>
                <a14:m>
                  <m:oMath xmlns:m="http://schemas.openxmlformats.org/officeDocument/2006/math">
                    <m:r>
                      <a:rPr lang="en-US" altLang="zh-CN" sz="16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altLang="zh-CN" sz="16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就是</a:t>
                </a:r>
                <a:r>
                  <a:rPr lang="en-US" altLang="zh-CN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z</a:t>
                </a:r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轴角速度</a:t>
                </a:r>
                <a:endParaRPr lang="en-US" altLang="zh-CN" sz="1600" dirty="0">
                  <a:solidFill>
                    <a:srgbClr val="00206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mc:Choice>
        <mc:Fallback xmlns="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3C5BF946-88BD-BF55-937B-9C25C1B6D3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4238" y="4107463"/>
                <a:ext cx="6756009" cy="422744"/>
              </a:xfrm>
              <a:prstGeom prst="rect">
                <a:avLst/>
              </a:prstGeom>
              <a:blipFill>
                <a:blip r:embed="rId8"/>
                <a:stretch>
                  <a:fillRect b="-188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A0C150D4-9850-9853-A26B-7E0C8E6429D6}"/>
              </a:ext>
            </a:extLst>
          </p:cNvPr>
          <p:cNvSpPr txBox="1"/>
          <p:nvPr/>
        </p:nvSpPr>
        <p:spPr>
          <a:xfrm>
            <a:off x="396608" y="780992"/>
            <a:ext cx="874739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由于载体的姿态解算需要实时更新四元数，所以需要通过构建四元数关于时间的微分方程来研究。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4EEDC0C5-10A3-827F-4C29-FCE872EA12AC}"/>
                  </a:ext>
                </a:extLst>
              </p:cNvPr>
              <p:cNvSpPr txBox="1"/>
              <p:nvPr/>
            </p:nvSpPr>
            <p:spPr>
              <a:xfrm>
                <a:off x="892128" y="4443935"/>
                <a:ext cx="7966122" cy="4227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zh-CN" altLang="en-US" sz="16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想要</m:t>
                    </m:r>
                  </m:oMath>
                </a14:m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数值解得更精确，就需要更高阶次的龙格库塔迭代式，有二阶、三阶、四阶。</a:t>
                </a:r>
                <a:endParaRPr lang="en-US" altLang="zh-CN" sz="1600" dirty="0">
                  <a:solidFill>
                    <a:srgbClr val="00206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4EEDC0C5-10A3-827F-4C29-FCE872EA12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128" y="4443935"/>
                <a:ext cx="7966122" cy="422744"/>
              </a:xfrm>
              <a:prstGeom prst="rect">
                <a:avLst/>
              </a:prstGeom>
              <a:blipFill>
                <a:blip r:embed="rId9"/>
                <a:stretch>
                  <a:fillRect b="-188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5316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4" grpId="0"/>
      <p:bldP spid="15" grpId="0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5" grpId="0"/>
      <p:bldP spid="26" grpId="0"/>
      <p:bldP spid="28" grpId="0"/>
      <p:bldP spid="30" grpId="0"/>
      <p:bldP spid="7" grpId="0"/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388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39"/>
          <p:cNvSpPr>
            <a:spLocks noChangeArrowheads="1"/>
          </p:cNvSpPr>
          <p:nvPr/>
        </p:nvSpPr>
        <p:spPr bwMode="auto">
          <a:xfrm>
            <a:off x="414286" y="595491"/>
            <a:ext cx="346329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833771" y="1194421"/>
            <a:ext cx="5445494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，例程源码解读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2918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117491" y="516241"/>
            <a:ext cx="1185529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校准：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0594761-2FCD-0148-BF44-31DCE0E18266}"/>
              </a:ext>
            </a:extLst>
          </p:cNvPr>
          <p:cNvSpPr txBox="1"/>
          <p:nvPr/>
        </p:nvSpPr>
        <p:spPr>
          <a:xfrm>
            <a:off x="384190" y="981048"/>
            <a:ext cx="8561689" cy="1162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理想情况下，加速度计水平放置时，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轴输出的应该是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轴输出的应该是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1g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，所以需要对加速度计进行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轴的零点校准。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陀螺仪在水平静止放置时各轴的输出应该也为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，所以也需要对陀螺仪进行三轴校准。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1CBCB3A-4B67-EBC0-1C8B-D97ED64E7FFA}"/>
              </a:ext>
            </a:extLst>
          </p:cNvPr>
          <p:cNvSpPr txBox="1"/>
          <p:nvPr/>
        </p:nvSpPr>
        <p:spPr>
          <a:xfrm>
            <a:off x="445151" y="2420190"/>
            <a:ext cx="1185529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做法：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6A04B56-3908-9D87-A258-AFA5AB029E2B}"/>
              </a:ext>
            </a:extLst>
          </p:cNvPr>
          <p:cNvSpPr txBox="1"/>
          <p:nvPr/>
        </p:nvSpPr>
        <p:spPr>
          <a:xfrm>
            <a:off x="384190" y="2942090"/>
            <a:ext cx="8561689" cy="792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开发板水平静止放置时，采集一两百次数据求个平均作为校准值保存起来，然后工作状态下各轴输出的数据就是采集来的数据减去校准值。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439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1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224918" y="455771"/>
            <a:ext cx="2365882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匿名飞控上位机协议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3" name="表格 6">
            <a:extLst>
              <a:ext uri="{FF2B5EF4-FFF2-40B4-BE49-F238E27FC236}">
                <a16:creationId xmlns:a16="http://schemas.microsoft.com/office/drawing/2014/main" id="{324A88AF-5D64-1CA8-05ED-E3C06A89D6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2152824"/>
              </p:ext>
            </p:extLst>
          </p:nvPr>
        </p:nvGraphicFramePr>
        <p:xfrm>
          <a:off x="337944" y="920578"/>
          <a:ext cx="6720000" cy="3540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val="1205458964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117543335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15917081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3678166616"/>
                    </a:ext>
                  </a:extLst>
                </a:gridCol>
                <a:gridCol w="2340000">
                  <a:extLst>
                    <a:ext uri="{9D8B030D-6E8A-4147-A177-3AD203B41FA5}">
                      <a16:colId xmlns:a16="http://schemas.microsoft.com/office/drawing/2014/main" val="121441383"/>
                    </a:ext>
                  </a:extLst>
                </a:gridCol>
                <a:gridCol w="1032000">
                  <a:extLst>
                    <a:ext uri="{9D8B030D-6E8A-4147-A177-3AD203B41FA5}">
                      <a16:colId xmlns:a16="http://schemas.microsoft.com/office/drawing/2014/main" val="12763180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帧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帧头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功能字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长度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数据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校验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5723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STATUS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AAAA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01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LEN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ROL*100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PIT*100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YAW*100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Int32 ALT_USE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u8 ARMED:A0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加锁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/A1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解锁</a:t>
                      </a:r>
                      <a:endParaRPr lang="en-US" altLang="zh-CN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SUM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9309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SENSOR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AAAA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02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LEN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ACC_X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ACC_Y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ACC_Z</a:t>
                      </a:r>
                    </a:p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GYRO_X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GYRO_Y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GYRO_Z</a:t>
                      </a:r>
                    </a:p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MAG_X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MAG_Y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MAG   _Z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SUM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6752551"/>
                  </a:ext>
                </a:extLst>
              </a:tr>
            </a:tbl>
          </a:graphicData>
        </a:graphic>
      </p:graphicFrame>
      <p:pic>
        <p:nvPicPr>
          <p:cNvPr id="8" name="图片 7">
            <a:extLst>
              <a:ext uri="{FF2B5EF4-FFF2-40B4-BE49-F238E27FC236}">
                <a16:creationId xmlns:a16="http://schemas.microsoft.com/office/drawing/2014/main" id="{A0E39AB4-0A63-EFA6-29A9-BAC44E70B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0970" y="1016974"/>
            <a:ext cx="184785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71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7581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39"/>
          <p:cNvSpPr>
            <a:spLocks noChangeArrowheads="1"/>
          </p:cNvSpPr>
          <p:nvPr/>
        </p:nvSpPr>
        <p:spPr bwMode="auto">
          <a:xfrm>
            <a:off x="414286" y="595491"/>
            <a:ext cx="346329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8248" y="2180941"/>
            <a:ext cx="8165803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六轴传感器实验（课堂总结）</a:t>
            </a: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.pdf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（脑图）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9870" y="1475704"/>
            <a:ext cx="4264259" cy="210152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文本框 12"/>
          <p:cNvSpPr txBox="1"/>
          <p:nvPr/>
        </p:nvSpPr>
        <p:spPr>
          <a:xfrm>
            <a:off x="1985008" y="3773924"/>
            <a:ext cx="56273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1800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版权所有：广州市星翼电子科技有限公司</a:t>
            </a:r>
            <a:endParaRPr lang="en-US" altLang="zh-CN" sz="1800" b="1" spc="50" dirty="0">
              <a:solidFill>
                <a:srgbClr val="00206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eaLnBrk="1" hangingPunct="1">
              <a:defRPr/>
            </a:pPr>
            <a:r>
              <a:rPr lang="zh-CN" altLang="en-US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天猫店铺：</a:t>
            </a:r>
            <a:r>
              <a:rPr lang="en-US" altLang="zh-CN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https://zhengdianyuanzi.tmall.com</a:t>
            </a:r>
            <a:endParaRPr lang="en-US" altLang="zh-CN" sz="1800" b="1" spc="50" dirty="0">
              <a:solidFill>
                <a:srgbClr val="00206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" name="矩形 39">
            <a:extLst>
              <a:ext uri="{FF2B5EF4-FFF2-40B4-BE49-F238E27FC236}">
                <a16:creationId xmlns:a16="http://schemas.microsoft.com/office/drawing/2014/main" id="{A4ECB5F6-D764-B6AE-491E-FCCBF23AC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1642530"/>
            <a:ext cx="1182335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特性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 39">
            <a:extLst>
              <a:ext uri="{FF2B5EF4-FFF2-40B4-BE49-F238E27FC236}">
                <a16:creationId xmlns:a16="http://schemas.microsoft.com/office/drawing/2014/main" id="{8A6CEFE9-A5AC-D44C-70D0-BE65A8DFCD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562" y="1986792"/>
            <a:ext cx="5640475" cy="18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陀螺仪量程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dps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±125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±250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±500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±1000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±2000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陀螺仪灵敏度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(LSB/s)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262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131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65.5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32.8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16.4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加速度计量程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(g)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±4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±8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±16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加速度计灵敏度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(LSB/°/g)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16384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8192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4096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2048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内置数字输出温度传感器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 39">
            <a:extLst>
              <a:ext uri="{FF2B5EF4-FFF2-40B4-BE49-F238E27FC236}">
                <a16:creationId xmlns:a16="http://schemas.microsoft.com/office/drawing/2014/main" id="{5AE713F0-C240-2010-C657-2D6B27083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562" y="4390419"/>
            <a:ext cx="6993318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智能手机、平板电脑、智能穿戴、无人机、平衡车、运动相机手持稳定器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E589773C-7F83-B20B-836B-BADB35D65C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3940019"/>
            <a:ext cx="1660636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应用场景</a:t>
            </a:r>
            <a:endParaRPr lang="en-US" altLang="zh-CN" b="1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矩形 39">
            <a:extLst>
              <a:ext uri="{FF2B5EF4-FFF2-40B4-BE49-F238E27FC236}">
                <a16:creationId xmlns:a16="http://schemas.microsoft.com/office/drawing/2014/main" id="{568F685A-B810-FA7B-33F7-AE64505ABC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6334" y="485064"/>
            <a:ext cx="6654667" cy="1157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六轴传感器：三轴加速度计、三轴陀螺仪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九轴传感器：三轴加速度计、三轴陀螺仪、三轴磁力计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十轴传感器：三轴加速度计、三轴陀螺仪、三轴磁力计、气压计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466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15" grpId="0"/>
      <p:bldP spid="2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CE8C3B5-8FC3-3D05-9292-C0EE28E73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211137" cy="5143500"/>
          </a:xfrm>
          <a:prstGeom prst="rect">
            <a:avLst/>
          </a:prstGeom>
        </p:spPr>
      </p:pic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8460" y="76392"/>
            <a:ext cx="1941080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结构框图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D7BD10B2-6ED9-0A51-5108-50E82F2F30B2}"/>
              </a:ext>
            </a:extLst>
          </p:cNvPr>
          <p:cNvSpPr/>
          <p:nvPr/>
        </p:nvSpPr>
        <p:spPr>
          <a:xfrm>
            <a:off x="6974205" y="1266825"/>
            <a:ext cx="2047875" cy="15240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MCU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E3B8A898-BEF7-1F4B-DAC4-F9EA8CCF548E}"/>
              </a:ext>
            </a:extLst>
          </p:cNvPr>
          <p:cNvCxnSpPr/>
          <p:nvPr/>
        </p:nvCxnSpPr>
        <p:spPr>
          <a:xfrm flipH="1">
            <a:off x="6153987" y="1895475"/>
            <a:ext cx="8280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45842015-746D-5B8B-B3E8-33EBBFACD2C3}"/>
              </a:ext>
            </a:extLst>
          </p:cNvPr>
          <p:cNvCxnSpPr/>
          <p:nvPr/>
        </p:nvCxnSpPr>
        <p:spPr>
          <a:xfrm flipH="1">
            <a:off x="6153239" y="2228850"/>
            <a:ext cx="8280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39">
            <a:extLst>
              <a:ext uri="{FF2B5EF4-FFF2-40B4-BE49-F238E27FC236}">
                <a16:creationId xmlns:a16="http://schemas.microsoft.com/office/drawing/2014/main" id="{C0A2AAE3-DE29-474A-BBCB-1E50B3F4B1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4101" y="1476852"/>
            <a:ext cx="579005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SCK</a:t>
            </a:r>
          </a:p>
        </p:txBody>
      </p:sp>
      <p:sp>
        <p:nvSpPr>
          <p:cNvPr id="12" name="矩形 39">
            <a:extLst>
              <a:ext uri="{FF2B5EF4-FFF2-40B4-BE49-F238E27FC236}">
                <a16:creationId xmlns:a16="http://schemas.microsoft.com/office/drawing/2014/main" id="{012CE1A9-B775-474C-D41D-DAC208B82D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4100" y="2227125"/>
            <a:ext cx="579005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SDA</a:t>
            </a:r>
          </a:p>
        </p:txBody>
      </p:sp>
    </p:spTree>
    <p:extLst>
      <p:ext uri="{BB962C8B-B14F-4D97-AF65-F5344CB8AC3E}">
        <p14:creationId xmlns:p14="http://schemas.microsoft.com/office/powerpoint/2010/main" val="1064605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020" y="573371"/>
            <a:ext cx="1796300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引脚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2" name="表格 6">
            <a:extLst>
              <a:ext uri="{FF2B5EF4-FFF2-40B4-BE49-F238E27FC236}">
                <a16:creationId xmlns:a16="http://schemas.microsoft.com/office/drawing/2014/main" id="{E316E141-7EBD-7F0E-6F3F-8143950C23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947498"/>
              </p:ext>
            </p:extLst>
          </p:nvPr>
        </p:nvGraphicFramePr>
        <p:xfrm>
          <a:off x="4093589" y="467748"/>
          <a:ext cx="5050410" cy="45390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000">
                  <a:extLst>
                    <a:ext uri="{9D8B030D-6E8A-4147-A177-3AD203B41FA5}">
                      <a16:colId xmlns:a16="http://schemas.microsoft.com/office/drawing/2014/main" val="809857290"/>
                    </a:ext>
                  </a:extLst>
                </a:gridCol>
                <a:gridCol w="941998">
                  <a:extLst>
                    <a:ext uri="{9D8B030D-6E8A-4147-A177-3AD203B41FA5}">
                      <a16:colId xmlns:a16="http://schemas.microsoft.com/office/drawing/2014/main" val="184082979"/>
                    </a:ext>
                  </a:extLst>
                </a:gridCol>
                <a:gridCol w="3064412">
                  <a:extLst>
                    <a:ext uri="{9D8B030D-6E8A-4147-A177-3AD203B41FA5}">
                      <a16:colId xmlns:a16="http://schemas.microsoft.com/office/drawing/2014/main" val="4103580695"/>
                    </a:ext>
                  </a:extLst>
                </a:gridCol>
              </a:tblGrid>
              <a:tr h="335077"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引脚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引脚名称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引脚功能说明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6419346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SDO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IIC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器件地址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(A0)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408542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2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MSDA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连接外部从设备的数据线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1237165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3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MCLK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连接外部从设备的时钟线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653155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中断数字输出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75383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5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VDDIO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数字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IO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逻辑电压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4628343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6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GND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5740556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7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、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10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、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11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RESV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保留引脚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1466357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8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VDD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电源电压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3452990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9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中断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数字输出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0256081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12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SENB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IIC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和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SPI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选择位，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：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IIC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、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：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SPI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5853052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13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SCK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IIC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通信时钟线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175179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14 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SDA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IIC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通信数据线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0194818"/>
                  </a:ext>
                </a:extLst>
              </a:tr>
            </a:tbl>
          </a:graphicData>
        </a:graphic>
      </p:graphicFrame>
      <p:pic>
        <p:nvPicPr>
          <p:cNvPr id="15" name="图片 14">
            <a:extLst>
              <a:ext uri="{FF2B5EF4-FFF2-40B4-BE49-F238E27FC236}">
                <a16:creationId xmlns:a16="http://schemas.microsoft.com/office/drawing/2014/main" id="{62598134-D61C-B324-3172-210BA8660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60" y="934843"/>
            <a:ext cx="2866372" cy="274946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F91B50B0-88BD-FE9B-7CC3-7F3BE63FBA71}"/>
              </a:ext>
            </a:extLst>
          </p:cNvPr>
          <p:cNvSpPr/>
          <p:nvPr/>
        </p:nvSpPr>
        <p:spPr>
          <a:xfrm>
            <a:off x="5140949" y="828502"/>
            <a:ext cx="3620029" cy="281263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1C9809E-4954-1945-3F2D-8BEDC14528FB}"/>
              </a:ext>
            </a:extLst>
          </p:cNvPr>
          <p:cNvSpPr/>
          <p:nvPr/>
        </p:nvSpPr>
        <p:spPr>
          <a:xfrm>
            <a:off x="5140948" y="4350527"/>
            <a:ext cx="3620029" cy="281263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21929D3-F70A-DDF5-A6C9-36B487A39318}"/>
              </a:ext>
            </a:extLst>
          </p:cNvPr>
          <p:cNvSpPr/>
          <p:nvPr/>
        </p:nvSpPr>
        <p:spPr>
          <a:xfrm>
            <a:off x="5140948" y="4700369"/>
            <a:ext cx="3620029" cy="281263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2E2B42F-CF81-EE25-B77A-26E2361AEEC4}"/>
              </a:ext>
            </a:extLst>
          </p:cNvPr>
          <p:cNvSpPr/>
          <p:nvPr/>
        </p:nvSpPr>
        <p:spPr>
          <a:xfrm>
            <a:off x="5140948" y="4008227"/>
            <a:ext cx="3620029" cy="281263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39">
            <a:extLst>
              <a:ext uri="{FF2B5EF4-FFF2-40B4-BE49-F238E27FC236}">
                <a16:creationId xmlns:a16="http://schemas.microsoft.com/office/drawing/2014/main" id="{F74506FD-CF78-2980-077F-C74973F2E8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002" y="3936726"/>
            <a:ext cx="3424636" cy="659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默认工作在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模式。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上电后，根据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SENB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引脚的电平自动选择。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70307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10" grpId="0" animBg="1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780" y="594112"/>
            <a:ext cx="1941080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电源模式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AEE3804-BAAB-DF04-A90D-7D34141D9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350" y="1630678"/>
            <a:ext cx="7353300" cy="1177404"/>
          </a:xfrm>
          <a:prstGeom prst="rect">
            <a:avLst/>
          </a:prstGeom>
        </p:spPr>
      </p:pic>
      <p:sp>
        <p:nvSpPr>
          <p:cNvPr id="16" name="矩形 39">
            <a:extLst>
              <a:ext uri="{FF2B5EF4-FFF2-40B4-BE49-F238E27FC236}">
                <a16:creationId xmlns:a16="http://schemas.microsoft.com/office/drawing/2014/main" id="{D003C51E-809B-1FD0-ED31-A13475BDB4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073714"/>
            <a:ext cx="4960620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电源模式分为正常模式、睡眠模式、掉电模式。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矩形 39">
            <a:extLst>
              <a:ext uri="{FF2B5EF4-FFF2-40B4-BE49-F238E27FC236}">
                <a16:creationId xmlns:a16="http://schemas.microsoft.com/office/drawing/2014/main" id="{A71B65A5-932C-3D42-878F-52B5120D49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950878"/>
            <a:ext cx="7269480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正常模式（高性能模式，全检测）：加速度计、陀螺仪以及温度传感器都工作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39">
            <a:extLst>
              <a:ext uri="{FF2B5EF4-FFF2-40B4-BE49-F238E27FC236}">
                <a16:creationId xmlns:a16="http://schemas.microsoft.com/office/drawing/2014/main" id="{7C15E26E-8ABA-055B-B5B1-1F2FAAFD29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532385"/>
            <a:ext cx="7269480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睡眠模式：只有加速度计工作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矩形 39">
            <a:extLst>
              <a:ext uri="{FF2B5EF4-FFF2-40B4-BE49-F238E27FC236}">
                <a16:creationId xmlns:a16="http://schemas.microsoft.com/office/drawing/2014/main" id="{44531CE4-FB09-1525-81F3-70096DFFFE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113891"/>
            <a:ext cx="7269480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掉电模式：不检测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192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7" name="矩形 39">
            <a:extLst>
              <a:ext uri="{FF2B5EF4-FFF2-40B4-BE49-F238E27FC236}">
                <a16:creationId xmlns:a16="http://schemas.microsoft.com/office/drawing/2014/main" id="{9698D696-D525-6E2E-8411-04FFD4AD3C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73" y="357938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059" y="764872"/>
            <a:ext cx="8306021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有很多寄存器，要实现六轴数据和温度数据简单获取只需要了解以下寄存器即可。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64F38E9-B2C0-D460-8CC6-46CBB13801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217128"/>
              </p:ext>
            </p:extLst>
          </p:nvPr>
        </p:nvGraphicFramePr>
        <p:xfrm>
          <a:off x="121920" y="813709"/>
          <a:ext cx="8928000" cy="3998059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620000">
                  <a:extLst>
                    <a:ext uri="{9D8B030D-6E8A-4147-A177-3AD203B41FA5}">
                      <a16:colId xmlns:a16="http://schemas.microsoft.com/office/drawing/2014/main" val="2002834031"/>
                    </a:ext>
                  </a:extLst>
                </a:gridCol>
                <a:gridCol w="1872000">
                  <a:extLst>
                    <a:ext uri="{9D8B030D-6E8A-4147-A177-3AD203B41FA5}">
                      <a16:colId xmlns:a16="http://schemas.microsoft.com/office/drawing/2014/main" val="3054296969"/>
                    </a:ext>
                  </a:extLst>
                </a:gridCol>
                <a:gridCol w="5436000">
                  <a:extLst>
                    <a:ext uri="{9D8B030D-6E8A-4147-A177-3AD203B41FA5}">
                      <a16:colId xmlns:a16="http://schemas.microsoft.com/office/drawing/2014/main" val="1296920376"/>
                    </a:ext>
                  </a:extLst>
                </a:gridCol>
              </a:tblGrid>
              <a:tr h="324536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600" kern="100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寄存器地址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600" kern="100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寄存器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600" kern="100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功能</a:t>
                      </a:r>
                      <a:endParaRPr lang="zh-CN" sz="1600" kern="100" dirty="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7018290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0x00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0x01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ACC_XDATA_L/H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加速度计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x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176076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0x02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0x03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ACC_YDATA_L/H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加速度计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y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8235693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0x04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0x05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ACC_ZDATA_L/H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加速度计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z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7866890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0x06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0x07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GYRO_XDATA_L/H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陀螺仪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x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858278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0x08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0x09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GYRO_YDATA_L/H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陀螺仪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y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3725920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0x0A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0x0B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GYRO_ZDATA_L/H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陀螺仪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z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3833980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0x0C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0x0D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TEMP_DATA_L/H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温度低八位数据、高四位数据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252116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0x22~0x23</a:t>
                      </a:r>
                      <a:r>
                        <a:rPr lang="zh-CN" altLang="en-US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0x25~0x26</a:t>
                      </a:r>
                      <a:endParaRPr lang="zh-CN" altLang="en-US" sz="11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 err="1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ACC_CONFIG_x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(0~3)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加速度配置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使能数字滤波器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设置采样频率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满量程范围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低通滤波器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249337"/>
                  </a:ext>
                </a:extLst>
              </a:tr>
              <a:tr h="388400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0x28~0x2B</a:t>
                      </a:r>
                      <a:r>
                        <a:rPr lang="zh-CN" altLang="en-US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0x8F</a:t>
                      </a:r>
                      <a:r>
                        <a:rPr lang="zh-CN" altLang="en-US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endParaRPr lang="en-US" altLang="zh-CN" sz="11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  <a:p>
                      <a:pPr marL="0" indent="0" algn="ctr" defTabSz="685800" rtl="0" eaLnBrk="1" latinLnBrk="0" hangingPunct="1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0x9F</a:t>
                      </a:r>
                      <a:r>
                        <a:rPr lang="zh-CN" altLang="en-US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0xAF</a:t>
                      </a:r>
                      <a:endParaRPr lang="zh-CN" altLang="en-US" sz="11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 err="1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GYRO_CONFIG_x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(0~5)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陀螺仪配置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使能数字滤波器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设置采样频率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满量程范围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低通滤波器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7968420"/>
                  </a:ext>
                </a:extLst>
              </a:tr>
              <a:tr h="283993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0x20~0x21</a:t>
                      </a:r>
                      <a:r>
                        <a:rPr lang="zh-CN" altLang="en-US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0xD5</a:t>
                      </a:r>
                      <a:endParaRPr lang="zh-CN" altLang="en-US" sz="11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 err="1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T_CONFIGx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(0~3)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温度传感器配置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设置采样频率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使能温度传感器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设置或获取室温值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7998614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0x0F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CHIP_ID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默认器件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ID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为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0x61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44681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0748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72" y="3246753"/>
            <a:ext cx="2482098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温度数据转换式子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CB754767-621F-14F1-546B-F84F5FF608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72" y="404130"/>
            <a:ext cx="2482098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加速度计数据获取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矩形 39">
            <a:extLst>
              <a:ext uri="{FF2B5EF4-FFF2-40B4-BE49-F238E27FC236}">
                <a16:creationId xmlns:a16="http://schemas.microsoft.com/office/drawing/2014/main" id="{B8CABD3A-FB5F-BEA5-A088-DF2A87FFD1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72" y="1793805"/>
            <a:ext cx="2482098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陀螺仪数据获取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39">
            <a:extLst>
              <a:ext uri="{FF2B5EF4-FFF2-40B4-BE49-F238E27FC236}">
                <a16:creationId xmlns:a16="http://schemas.microsoft.com/office/drawing/2014/main" id="{89153D24-2EED-8BC9-AAC7-1F7A2FF070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3" y="679591"/>
            <a:ext cx="4598514" cy="1115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acc_x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ACC_XDATA_H &lt;&lt; 8 | ACC_XDATA_L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acc_y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ACC_YDATA_H &lt;&lt; 8 | ACC_YDATA_L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acc_z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ACC_ZDATA_H &lt;&lt; 8 | ACC_ZDATA_L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 39">
            <a:extLst>
              <a:ext uri="{FF2B5EF4-FFF2-40B4-BE49-F238E27FC236}">
                <a16:creationId xmlns:a16="http://schemas.microsoft.com/office/drawing/2014/main" id="{86C67736-EBB4-C6E5-F5D2-9A96425E9F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3" y="2096358"/>
            <a:ext cx="4598514" cy="1115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gyro_x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GYRO_XDATA_H &lt;&lt; 8 | GYRO_XDATA_L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gyro_y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GYRO_YDATA_H &lt;&lt; 8 | GYRO_YDATA_L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gyro_z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GYRO_ZDATA_H &lt;&lt; 8 | GYRO_ZDATA_L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矩形 39">
            <a:extLst>
              <a:ext uri="{FF2B5EF4-FFF2-40B4-BE49-F238E27FC236}">
                <a16:creationId xmlns:a16="http://schemas.microsoft.com/office/drawing/2014/main" id="{F2E62678-F007-7B6C-DFAE-1544C74E75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0" y="3526325"/>
            <a:ext cx="6841344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reg_temp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(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TEMP_DATA_H&amp;0x0F) &lt;&lt; 8 | TEMP_DATA_L</a:t>
            </a:r>
          </a:p>
        </p:txBody>
      </p:sp>
      <p:sp>
        <p:nvSpPr>
          <p:cNvPr id="15" name="矩形 39">
            <a:extLst>
              <a:ext uri="{FF2B5EF4-FFF2-40B4-BE49-F238E27FC236}">
                <a16:creationId xmlns:a16="http://schemas.microsoft.com/office/drawing/2014/main" id="{77648126-A581-03F5-27E0-0481EC53E1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0" y="3842689"/>
            <a:ext cx="4885935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temperature = (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reg_temp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/ 16.0f) / 25.0f</a:t>
            </a:r>
            <a:endParaRPr lang="en-US" altLang="zh-CN" sz="1600" kern="1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757416AB-6394-1534-0FDE-5F7D043F4D14}"/>
              </a:ext>
            </a:extLst>
          </p:cNvPr>
          <p:cNvSpPr/>
          <p:nvPr/>
        </p:nvSpPr>
        <p:spPr>
          <a:xfrm>
            <a:off x="5346687" y="3913623"/>
            <a:ext cx="3437206" cy="30626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要使数据更精确，把室温数据也计算进去</a:t>
            </a:r>
          </a:p>
        </p:txBody>
      </p:sp>
      <p:sp>
        <p:nvSpPr>
          <p:cNvPr id="17" name="矩形 39">
            <a:extLst>
              <a:ext uri="{FF2B5EF4-FFF2-40B4-BE49-F238E27FC236}">
                <a16:creationId xmlns:a16="http://schemas.microsoft.com/office/drawing/2014/main" id="{D4F19441-1C0B-3611-6CC3-18EA0EA5F2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0" y="4159053"/>
            <a:ext cx="5258730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room_temp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(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T_CONFIG0 &amp; 0x0F)   | T_CONFIG1 </a:t>
            </a:r>
          </a:p>
        </p:txBody>
      </p:sp>
      <p:sp>
        <p:nvSpPr>
          <p:cNvPr id="18" name="矩形 39">
            <a:extLst>
              <a:ext uri="{FF2B5EF4-FFF2-40B4-BE49-F238E27FC236}">
                <a16:creationId xmlns:a16="http://schemas.microsoft.com/office/drawing/2014/main" id="{8F05E6B6-0EEE-EF1A-B49B-A50588C5D0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0" y="4475417"/>
            <a:ext cx="4885936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更精确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:T = ((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reg_temp-room_temp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 / 16.0f) / 25.0f</a:t>
            </a:r>
            <a:endParaRPr lang="en-US" altLang="zh-CN" sz="1600" kern="1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F1FA149-C88E-AA97-93A8-EE701B732851}"/>
              </a:ext>
            </a:extLst>
          </p:cNvPr>
          <p:cNvSpPr/>
          <p:nvPr/>
        </p:nvSpPr>
        <p:spPr>
          <a:xfrm>
            <a:off x="3798249" y="1834511"/>
            <a:ext cx="4962031" cy="30626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要使数据更精确，通过厂家提供的函数接口，读取补偿系数</a:t>
            </a:r>
          </a:p>
        </p:txBody>
      </p:sp>
    </p:spTree>
    <p:extLst>
      <p:ext uri="{BB962C8B-B14F-4D97-AF65-F5344CB8AC3E}">
        <p14:creationId xmlns:p14="http://schemas.microsoft.com/office/powerpoint/2010/main" val="16958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2" grpId="0"/>
      <p:bldP spid="3" grpId="0"/>
      <p:bldP spid="8" grpId="0"/>
      <p:bldP spid="12" grpId="0"/>
      <p:bldP spid="14" grpId="0"/>
      <p:bldP spid="15" grpId="0"/>
      <p:bldP spid="16" grpId="0" animBg="1"/>
      <p:bldP spid="17" grpId="0"/>
      <p:bldP spid="18" grpId="0"/>
      <p:bldP spid="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466fa0e4-5077-414c-8be8-78fbd62cd2ef"/>
  <p:tag name="COMMONDATA" val="eyJoZGlkIjoiNjMyZTI0OTZlNjg5ZDAyNmIyYzY4NDljMDllMzEyNTkifQ==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36988</TotalTime>
  <Words>4671</Words>
  <Application>Microsoft Office PowerPoint</Application>
  <PresentationFormat>全屏显示(16:9)</PresentationFormat>
  <Paragraphs>529</Paragraphs>
  <Slides>37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6" baseType="lpstr">
      <vt:lpstr>等线</vt:lpstr>
      <vt:lpstr>思源黑体 CN Bold</vt:lpstr>
      <vt:lpstr>思源黑体 CN Normal</vt:lpstr>
      <vt:lpstr>思源黑体 CN Regular</vt:lpstr>
      <vt:lpstr>Arial</vt:lpstr>
      <vt:lpstr>Calibri</vt:lpstr>
      <vt:lpstr>Calibri Light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王 创新</cp:lastModifiedBy>
  <cp:revision>5193</cp:revision>
  <dcterms:created xsi:type="dcterms:W3CDTF">2021-03-21T09:45:00Z</dcterms:created>
  <dcterms:modified xsi:type="dcterms:W3CDTF">2024-01-19T13:07:08Z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FDAE0142D6474B12A3C0C64A81226808</vt:lpwstr>
  </property>
  <property fmtid="{D5CDD505-2E9C-101B-9397-08002B2CF9AE}" pid="3" name="KSOProductBuildVer">
    <vt:lpwstr>2052-11.1.0.12763</vt:lpwstr>
  </property>
</Properties>
</file>

<file path=docProps/thumbnail.jpeg>
</file>